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5" r:id="rId4"/>
    <p:sldId id="277" r:id="rId5"/>
    <p:sldId id="259" r:id="rId6"/>
    <p:sldId id="260" r:id="rId7"/>
    <p:sldId id="265" r:id="rId8"/>
    <p:sldId id="278" r:id="rId9"/>
    <p:sldId id="272" r:id="rId10"/>
    <p:sldId id="273" r:id="rId11"/>
    <p:sldId id="27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24.09.2017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24.09.2017</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24.09.2017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24.09.2017</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24.09.2017</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24.09.2017</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24.09.2017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LG\Downloads\Sans%20Souci%20feat.%20Pearl%20Andersson%20&#8211;%20Sweet%20Harmony.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3108" y="1285860"/>
            <a:ext cx="6858048" cy="2928958"/>
          </a:xfrm>
          <a:solidFill>
            <a:schemeClr val="bg2">
              <a:lumMod val="75000"/>
            </a:schemeClr>
          </a:solidFill>
        </p:spPr>
        <p:txBody>
          <a:bodyPr>
            <a:normAutofit/>
          </a:bodyPr>
          <a:lstStyle/>
          <a:p>
            <a:r>
              <a:rPr lang="uk-U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rPr>
              <a:t>Моя бібліотека  - дім мудрості, аптека для душі</a:t>
            </a:r>
            <a:endParaRPr lang="uk-U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ndParaRPr>
          </a:p>
        </p:txBody>
      </p:sp>
      <p:sp>
        <p:nvSpPr>
          <p:cNvPr id="4" name="Прямоугольник 3"/>
          <p:cNvSpPr/>
          <p:nvPr/>
        </p:nvSpPr>
        <p:spPr>
          <a:xfrm>
            <a:off x="5429256" y="4786322"/>
            <a:ext cx="3429024" cy="1323439"/>
          </a:xfrm>
          <a:prstGeom prst="rect">
            <a:avLst/>
          </a:prstGeom>
        </p:spPr>
        <p:txBody>
          <a:bodyPr wrap="square">
            <a:spAutoFit/>
          </a:bodyPr>
          <a:lstStyle/>
          <a:p>
            <a:r>
              <a:rPr lang="uk-UA" sz="2000" b="1" i="1" dirty="0" smtClean="0">
                <a:solidFill>
                  <a:schemeClr val="accent4">
                    <a:lumMod val="75000"/>
                  </a:schemeClr>
                </a:solidFill>
                <a:latin typeface="Cambria" pitchFamily="18" charset="0"/>
              </a:rPr>
              <a:t>Підготувала</a:t>
            </a:r>
          </a:p>
          <a:p>
            <a:r>
              <a:rPr lang="uk-UA" sz="2000" b="1" i="1" dirty="0" smtClean="0">
                <a:solidFill>
                  <a:schemeClr val="accent4">
                    <a:lumMod val="75000"/>
                  </a:schemeClr>
                </a:solidFill>
                <a:latin typeface="Cambria" pitchFamily="18" charset="0"/>
              </a:rPr>
              <a:t> зав. публічною бібліотекою с. </a:t>
            </a:r>
            <a:r>
              <a:rPr lang="uk-UA" sz="2000" b="1" i="1" dirty="0" err="1" smtClean="0">
                <a:solidFill>
                  <a:schemeClr val="accent4">
                    <a:lumMod val="75000"/>
                  </a:schemeClr>
                </a:solidFill>
                <a:latin typeface="Cambria" pitchFamily="18" charset="0"/>
              </a:rPr>
              <a:t>Чудель</a:t>
            </a:r>
            <a:endParaRPr lang="uk-UA" sz="2000" b="1" i="1" dirty="0" smtClean="0">
              <a:solidFill>
                <a:schemeClr val="accent4">
                  <a:lumMod val="75000"/>
                </a:schemeClr>
              </a:solidFill>
              <a:latin typeface="Cambria" pitchFamily="18" charset="0"/>
            </a:endParaRPr>
          </a:p>
          <a:p>
            <a:r>
              <a:rPr lang="uk-UA" sz="2000" b="1" i="1" dirty="0" smtClean="0">
                <a:solidFill>
                  <a:schemeClr val="accent4">
                    <a:lumMod val="75000"/>
                  </a:schemeClr>
                </a:solidFill>
                <a:latin typeface="Cambria" pitchFamily="18" charset="0"/>
              </a:rPr>
              <a:t> </a:t>
            </a:r>
            <a:r>
              <a:rPr lang="uk-UA" sz="2000" b="1" i="1" dirty="0" err="1" smtClean="0">
                <a:solidFill>
                  <a:schemeClr val="accent4">
                    <a:lumMod val="75000"/>
                  </a:schemeClr>
                </a:solidFill>
                <a:latin typeface="Cambria" pitchFamily="18" charset="0"/>
              </a:rPr>
              <a:t>Меле</a:t>
            </a:r>
            <a:r>
              <a:rPr lang="uk-UA" b="1" i="1" dirty="0" err="1" smtClean="0">
                <a:solidFill>
                  <a:schemeClr val="accent4">
                    <a:lumMod val="75000"/>
                  </a:schemeClr>
                </a:solidFill>
                <a:latin typeface="Cambria" pitchFamily="18" charset="0"/>
              </a:rPr>
              <a:t>щ</a:t>
            </a:r>
            <a:r>
              <a:rPr lang="uk-UA" sz="2000" b="1" i="1" dirty="0" err="1" smtClean="0">
                <a:solidFill>
                  <a:schemeClr val="accent4">
                    <a:lumMod val="75000"/>
                  </a:schemeClr>
                </a:solidFill>
                <a:latin typeface="Cambria" pitchFamily="18" charset="0"/>
              </a:rPr>
              <a:t>ук</a:t>
            </a:r>
            <a:r>
              <a:rPr lang="uk-UA" sz="2000" b="1" i="1" dirty="0" smtClean="0">
                <a:solidFill>
                  <a:schemeClr val="accent4">
                    <a:lumMod val="75000"/>
                  </a:schemeClr>
                </a:solidFill>
                <a:latin typeface="Cambria" pitchFamily="18" charset="0"/>
              </a:rPr>
              <a:t> Н.В.</a:t>
            </a:r>
          </a:p>
        </p:txBody>
      </p:sp>
      <p:pic>
        <p:nvPicPr>
          <p:cNvPr id="6" name="Sans Souci feat. Pearl Andersson – Sweet Harmony.mp3">
            <a:hlinkClick r:id="" action="ppaction://media"/>
          </p:cNvPr>
          <p:cNvPicPr>
            <a:picLocks noRot="1" noChangeAspect="1"/>
          </p:cNvPicPr>
          <p:nvPr>
            <a:audioFile r:link="rId1"/>
          </p:nvPr>
        </p:nvPicPr>
        <p:blipFill>
          <a:blip r:embed="rId3"/>
          <a:stretch>
            <a:fillRect/>
          </a:stretch>
        </p:blipFill>
        <p:spPr>
          <a:xfrm>
            <a:off x="2000232" y="6357958"/>
            <a:ext cx="304800" cy="3048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429388" y="2214554"/>
            <a:ext cx="2500330" cy="571504"/>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mj-lt"/>
                <a:ea typeface="+mj-ea"/>
                <a:cs typeface="+mj-cs"/>
              </a:rPr>
              <a:t/>
            </a:r>
            <a:br>
              <a:rPr kumimoji="0" lang="uk-UA" sz="2000" b="1" i="0" u="none" strike="noStrike" kern="1200" cap="none" spc="0" normalizeH="0" baseline="0" noProof="0" dirty="0" smtClean="0">
                <a:ln>
                  <a:noFill/>
                </a:ln>
                <a:solidFill>
                  <a:schemeClr val="tx1"/>
                </a:solidFill>
                <a:effectLst/>
                <a:uLnTx/>
                <a:uFillTx/>
                <a:latin typeface="+mj-lt"/>
                <a:ea typeface="+mj-ea"/>
                <a:cs typeface="+mj-cs"/>
              </a:rPr>
            </a:br>
            <a:endParaRPr kumimoji="0" lang="uk-UA"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7170" name="Picture 2"/>
          <p:cNvPicPr>
            <a:picLocks noChangeAspect="1" noChangeArrowheads="1"/>
          </p:cNvPicPr>
          <p:nvPr/>
        </p:nvPicPr>
        <p:blipFill>
          <a:blip r:embed="rId2" cstate="print"/>
          <a:srcRect/>
          <a:stretch>
            <a:fillRect/>
          </a:stretch>
        </p:blipFill>
        <p:spPr bwMode="auto">
          <a:xfrm flipH="1">
            <a:off x="285720" y="357166"/>
            <a:ext cx="3534301" cy="2857520"/>
          </a:xfrm>
          <a:prstGeom prst="rect">
            <a:avLst/>
          </a:prstGeom>
          <a:ln>
            <a:noFill/>
          </a:ln>
          <a:effectLst>
            <a:softEdge rad="112500"/>
          </a:effectLst>
        </p:spPr>
      </p:pic>
      <p:pic>
        <p:nvPicPr>
          <p:cNvPr id="15" name="Picture 7"/>
          <p:cNvPicPr>
            <a:picLocks noChangeAspect="1" noChangeArrowheads="1"/>
          </p:cNvPicPr>
          <p:nvPr/>
        </p:nvPicPr>
        <p:blipFill>
          <a:blip r:embed="rId3" cstate="print"/>
          <a:srcRect/>
          <a:stretch>
            <a:fillRect/>
          </a:stretch>
        </p:blipFill>
        <p:spPr bwMode="auto">
          <a:xfrm>
            <a:off x="4357686" y="357166"/>
            <a:ext cx="4027318" cy="2928958"/>
          </a:xfrm>
          <a:prstGeom prst="rect">
            <a:avLst/>
          </a:prstGeom>
          <a:ln>
            <a:noFill/>
          </a:ln>
          <a:effectLst>
            <a:softEdge rad="112500"/>
          </a:effectLst>
        </p:spPr>
      </p:pic>
      <p:sp>
        <p:nvSpPr>
          <p:cNvPr id="16" name="Заголовок 1"/>
          <p:cNvSpPr txBox="1">
            <a:spLocks/>
          </p:cNvSpPr>
          <p:nvPr/>
        </p:nvSpPr>
        <p:spPr>
          <a:xfrm>
            <a:off x="5143504" y="2928934"/>
            <a:ext cx="2928958" cy="566738"/>
          </a:xfrm>
          <a:prstGeom prst="rect">
            <a:avLst/>
          </a:prstGeom>
        </p:spPr>
        <p:txBody>
          <a:bodyPr vert="horz" lIns="91440" tIns="45720" rIns="91440" bIns="45720" rtlCol="0" anchor="b">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2000" b="1" i="0" u="none" strike="noStrike" kern="1200" cap="none" spc="0" normalizeH="0" baseline="0" noProof="0" dirty="0" smtClean="0">
                <a:ln>
                  <a:noFill/>
                </a:ln>
                <a:solidFill>
                  <a:schemeClr val="tx1"/>
                </a:solidFill>
                <a:effectLst/>
                <a:uLnTx/>
                <a:uFillTx/>
                <a:latin typeface="+mj-lt"/>
                <a:ea typeface="+mj-ea"/>
                <a:cs typeface="+mj-cs"/>
              </a:rPr>
              <a:t/>
            </a:r>
            <a:br>
              <a:rPr kumimoji="0" lang="uk-UA" sz="2000" b="1" i="0" u="none" strike="noStrike" kern="1200" cap="none" spc="0" normalizeH="0" baseline="0" noProof="0" dirty="0" smtClean="0">
                <a:ln>
                  <a:noFill/>
                </a:ln>
                <a:solidFill>
                  <a:schemeClr val="tx1"/>
                </a:solidFill>
                <a:effectLst/>
                <a:uLnTx/>
                <a:uFillTx/>
                <a:latin typeface="+mj-lt"/>
                <a:ea typeface="+mj-ea"/>
                <a:cs typeface="+mj-cs"/>
              </a:rPr>
            </a:br>
            <a:endParaRPr kumimoji="0" lang="uk-UA"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7176" name="Picture 8"/>
          <p:cNvPicPr>
            <a:picLocks noChangeAspect="1" noChangeArrowheads="1"/>
          </p:cNvPicPr>
          <p:nvPr/>
        </p:nvPicPr>
        <p:blipFill>
          <a:blip r:embed="rId4" cstate="print"/>
          <a:srcRect/>
          <a:stretch>
            <a:fillRect/>
          </a:stretch>
        </p:blipFill>
        <p:spPr bwMode="auto">
          <a:xfrm>
            <a:off x="1714480" y="3429000"/>
            <a:ext cx="4286280" cy="3214591"/>
          </a:xfrm>
          <a:prstGeom prst="rect">
            <a:avLst/>
          </a:prstGeom>
          <a:ln>
            <a:noFill/>
          </a:ln>
          <a:effectLst>
            <a:softEdge rad="112500"/>
          </a:effectLst>
        </p:spPr>
      </p:pic>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sz="quarter" idx="1"/>
          </p:nvPr>
        </p:nvSpPr>
        <p:spPr bwMode="auto">
          <a:xfrm>
            <a:off x="357158" y="0"/>
            <a:ext cx="8329642" cy="6572296"/>
          </a:xfrm>
          <a:prstGeom prst="horizontalScroll">
            <a:avLst>
              <a:gd name="adj" fmla="val 12500"/>
            </a:avLst>
          </a:prstGeom>
          <a:solidFill>
            <a:schemeClr val="bg2">
              <a:lumMod val="75000"/>
            </a:schemeClr>
          </a:solidFill>
          <a:ln w="57150">
            <a:solidFill>
              <a:schemeClr val="bg1">
                <a:lumMod val="85000"/>
              </a:schemeClr>
            </a:solidFill>
            <a:round/>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uk-UA" sz="2600" b="1" i="0" u="sng" strike="noStrike" cap="none" normalizeH="0" baseline="0" dirty="0" smtClean="0">
                <a:ln>
                  <a:noFill/>
                </a:ln>
                <a:solidFill>
                  <a:srgbClr val="0070C0"/>
                </a:solidFill>
                <a:effectLst/>
                <a:latin typeface="Monotype Corsiva" pitchFamily="66" charset="0"/>
                <a:cs typeface="Arial" pitchFamily="34" charset="0"/>
              </a:rPr>
              <a:t>Наша адреса:</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2600" b="1" i="0" u="none" strike="noStrike" cap="none" normalizeH="0" baseline="0" dirty="0" err="1" smtClean="0">
                <a:ln>
                  <a:noFill/>
                </a:ln>
                <a:solidFill>
                  <a:srgbClr val="0070C0"/>
                </a:solidFill>
                <a:effectLst/>
                <a:latin typeface="Monotype Corsiva" pitchFamily="66" charset="0"/>
                <a:cs typeface="Arial" pitchFamily="34" charset="0"/>
              </a:rPr>
              <a:t>Сарненський</a:t>
            </a:r>
            <a:r>
              <a:rPr kumimoji="0" lang="uk-UA" sz="2600" b="1" i="0" u="none" strike="noStrike" cap="none" normalizeH="0" baseline="0" dirty="0" smtClean="0">
                <a:ln>
                  <a:noFill/>
                </a:ln>
                <a:solidFill>
                  <a:srgbClr val="0070C0"/>
                </a:solidFill>
                <a:effectLst/>
                <a:latin typeface="Monotype Corsiva" pitchFamily="66" charset="0"/>
                <a:cs typeface="Arial" pitchFamily="34" charset="0"/>
              </a:rPr>
              <a:t> р-н </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2600" b="1" i="0" u="none" strike="noStrike" cap="none" normalizeH="0" baseline="0" dirty="0" smtClean="0">
                <a:ln>
                  <a:noFill/>
                </a:ln>
                <a:solidFill>
                  <a:srgbClr val="0070C0"/>
                </a:solidFill>
                <a:effectLst/>
                <a:latin typeface="Monotype Corsiva" pitchFamily="66" charset="0"/>
                <a:cs typeface="Arial" pitchFamily="34" charset="0"/>
              </a:rPr>
              <a:t>Рівненська обл.</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2600" b="1" i="0" u="none" strike="noStrike" cap="none" normalizeH="0" baseline="0" dirty="0" err="1" smtClean="0">
                <a:ln>
                  <a:noFill/>
                </a:ln>
                <a:solidFill>
                  <a:srgbClr val="0070C0"/>
                </a:solidFill>
                <a:effectLst/>
                <a:latin typeface="Monotype Corsiva" pitchFamily="66" charset="0"/>
                <a:cs typeface="Arial" pitchFamily="34" charset="0"/>
              </a:rPr>
              <a:t>с.Чудель</a:t>
            </a:r>
            <a:r>
              <a:rPr kumimoji="0" lang="uk-UA" sz="2600" b="1" i="0" u="none" strike="noStrike" cap="none" normalizeH="0" baseline="0" dirty="0" smtClean="0">
                <a:ln>
                  <a:noFill/>
                </a:ln>
                <a:solidFill>
                  <a:srgbClr val="0070C0"/>
                </a:solidFill>
                <a:effectLst/>
                <a:latin typeface="Monotype Corsiva" pitchFamily="66" charset="0"/>
                <a:cs typeface="Arial" pitchFamily="34" charset="0"/>
              </a:rPr>
              <a:t> вул. Миру,1</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2600" b="1" i="0" u="none" strike="noStrike" cap="none" normalizeH="0" baseline="0" dirty="0" err="1" smtClean="0">
                <a:ln>
                  <a:noFill/>
                </a:ln>
                <a:solidFill>
                  <a:srgbClr val="0070C0"/>
                </a:solidFill>
                <a:effectLst/>
                <a:latin typeface="Monotype Corsiva" pitchFamily="66" charset="0"/>
                <a:cs typeface="Arial" pitchFamily="34" charset="0"/>
              </a:rPr>
              <a:t>Чудельська</a:t>
            </a:r>
            <a:r>
              <a:rPr kumimoji="0" lang="uk-UA" sz="2600" b="1" i="0" u="none" strike="noStrike" cap="none" normalizeH="0" baseline="0" dirty="0" smtClean="0">
                <a:ln>
                  <a:noFill/>
                </a:ln>
                <a:solidFill>
                  <a:srgbClr val="0070C0"/>
                </a:solidFill>
                <a:effectLst/>
                <a:latin typeface="Monotype Corsiva" pitchFamily="66" charset="0"/>
                <a:cs typeface="Arial" pitchFamily="34" charset="0"/>
              </a:rPr>
              <a:t> публічна бібліотека</a:t>
            </a:r>
          </a:p>
          <a:p>
            <a:pPr marL="0" marR="0" lvl="0" indent="0" defTabSz="914400" rtl="0" eaLnBrk="1" fontAlgn="base" latinLnBrk="0" hangingPunct="1">
              <a:lnSpc>
                <a:spcPct val="100000"/>
              </a:lnSpc>
              <a:spcBef>
                <a:spcPct val="0"/>
              </a:spcBef>
              <a:spcAft>
                <a:spcPts val="1000"/>
              </a:spcAft>
              <a:buClrTx/>
              <a:buSzTx/>
              <a:buFontTx/>
              <a:buNone/>
              <a:tabLst/>
            </a:pPr>
            <a:endParaRPr kumimoji="0" lang="uk-UA" sz="2600" b="1" i="0" u="none" strike="noStrike" cap="none" normalizeH="0" baseline="0" dirty="0" smtClean="0">
              <a:ln>
                <a:noFill/>
              </a:ln>
              <a:solidFill>
                <a:srgbClr val="0070C0"/>
              </a:solidFill>
              <a:effectLst/>
              <a:latin typeface="Monotype Corsiva" pitchFamily="66"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r>
              <a:rPr kumimoji="0" lang="uk-UA" sz="2600" b="1" i="0" u="sng" strike="noStrike" cap="none" normalizeH="0" baseline="0" dirty="0" smtClean="0">
                <a:ln>
                  <a:noFill/>
                </a:ln>
                <a:solidFill>
                  <a:srgbClr val="0070C0"/>
                </a:solidFill>
                <a:effectLst/>
                <a:latin typeface="Monotype Corsiva" pitchFamily="66" charset="0"/>
                <a:cs typeface="Arial" pitchFamily="34" charset="0"/>
              </a:rPr>
              <a:t>Години роботи :</a:t>
            </a:r>
            <a:r>
              <a:rPr kumimoji="0" lang="uk-UA" sz="2600" b="1" i="0" u="none" strike="noStrike" cap="none" normalizeH="0" baseline="0" dirty="0" smtClean="0">
                <a:ln>
                  <a:noFill/>
                </a:ln>
                <a:solidFill>
                  <a:srgbClr val="0070C0"/>
                </a:solidFill>
                <a:effectLst/>
                <a:latin typeface="Monotype Corsiva" pitchFamily="66" charset="0"/>
                <a:cs typeface="Arial" pitchFamily="34" charset="0"/>
              </a:rPr>
              <a:t>з 9.00 до 18.00</a:t>
            </a:r>
          </a:p>
          <a:p>
            <a:pPr marL="0" marR="0" lvl="0" indent="0" defTabSz="914400" rtl="0" eaLnBrk="1" fontAlgn="base" latinLnBrk="0" hangingPunct="1">
              <a:lnSpc>
                <a:spcPct val="100000"/>
              </a:lnSpc>
              <a:spcBef>
                <a:spcPct val="0"/>
              </a:spcBef>
              <a:spcAft>
                <a:spcPts val="1000"/>
              </a:spcAft>
              <a:buClrTx/>
              <a:buSzTx/>
              <a:buFontTx/>
              <a:buNone/>
              <a:tabLst/>
            </a:pPr>
            <a:r>
              <a:rPr lang="uk-UA" sz="2600" b="1" u="sng" dirty="0" smtClean="0">
                <a:solidFill>
                  <a:srgbClr val="0070C0"/>
                </a:solidFill>
                <a:latin typeface="Monotype Corsiva" pitchFamily="66" charset="0"/>
                <a:cs typeface="Arial" pitchFamily="34" charset="0"/>
              </a:rPr>
              <a:t>Обідня перерва: </a:t>
            </a:r>
            <a:r>
              <a:rPr lang="uk-UA" sz="2600" b="1" dirty="0" smtClean="0">
                <a:solidFill>
                  <a:srgbClr val="0070C0"/>
                </a:solidFill>
                <a:latin typeface="Monotype Corsiva" pitchFamily="66" charset="0"/>
                <a:cs typeface="Arial" pitchFamily="34" charset="0"/>
              </a:rPr>
              <a:t>з 13.00 до 13.45</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2600" b="1" i="0" strike="noStrike" cap="none" normalizeH="0" baseline="0" dirty="0" smtClean="0">
                <a:ln>
                  <a:noFill/>
                </a:ln>
                <a:solidFill>
                  <a:srgbClr val="0070C0"/>
                </a:solidFill>
                <a:effectLst/>
                <a:latin typeface="Monotype Corsiva" pitchFamily="66" charset="0"/>
                <a:cs typeface="Arial" pitchFamily="34" charset="0"/>
              </a:rPr>
              <a:t>Вихідні дні: </a:t>
            </a:r>
            <a:r>
              <a:rPr kumimoji="0" lang="uk-UA" sz="2600" b="1" i="0" u="none" strike="noStrike" cap="none" normalizeH="0" baseline="0" dirty="0" smtClean="0">
                <a:ln>
                  <a:noFill/>
                </a:ln>
                <a:solidFill>
                  <a:srgbClr val="0070C0"/>
                </a:solidFill>
                <a:effectLst/>
                <a:latin typeface="Monotype Corsiva" pitchFamily="66" charset="0"/>
                <a:cs typeface="Arial" pitchFamily="34" charset="0"/>
              </a:rPr>
              <a:t>понеділок та субота</a:t>
            </a:r>
          </a:p>
          <a:p>
            <a:pPr marL="0" marR="0" lvl="0" indent="0" defTabSz="914400" rtl="0" eaLnBrk="1" fontAlgn="base" latinLnBrk="0" hangingPunct="1">
              <a:lnSpc>
                <a:spcPct val="100000"/>
              </a:lnSpc>
              <a:spcBef>
                <a:spcPct val="0"/>
              </a:spcBef>
              <a:spcAft>
                <a:spcPts val="1000"/>
              </a:spcAft>
              <a:buClrTx/>
              <a:buSzTx/>
              <a:buFontTx/>
              <a:buNone/>
              <a:tabLst/>
            </a:pPr>
            <a:r>
              <a:rPr lang="uk-UA" sz="2600" b="1" u="sng" dirty="0" smtClean="0">
                <a:solidFill>
                  <a:srgbClr val="0070C0"/>
                </a:solidFill>
                <a:latin typeface="Monotype Corsiva" pitchFamily="66" charset="0"/>
                <a:cs typeface="Arial" pitchFamily="34" charset="0"/>
              </a:rPr>
              <a:t>Санітарний день: </a:t>
            </a:r>
            <a:r>
              <a:rPr lang="uk-UA" sz="2600" b="1" dirty="0" smtClean="0">
                <a:solidFill>
                  <a:srgbClr val="0070C0"/>
                </a:solidFill>
                <a:latin typeface="Monotype Corsiva" pitchFamily="66" charset="0"/>
                <a:cs typeface="Arial" pitchFamily="34" charset="0"/>
              </a:rPr>
              <a:t>остання п’ятниця місяця</a:t>
            </a:r>
            <a:endParaRPr kumimoji="0" lang="uk-UA" sz="2600" b="1" i="0" u="none" strike="noStrike" cap="none" normalizeH="0" baseline="0" dirty="0" smtClean="0">
              <a:ln>
                <a:noFill/>
              </a:ln>
              <a:solidFill>
                <a:srgbClr val="0070C0"/>
              </a:solidFill>
              <a:effectLst/>
              <a:latin typeface="Monotype Corsiva"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uk-UA" sz="2600" b="1" i="0" u="none" strike="noStrike" cap="none" normalizeH="0" baseline="0" dirty="0" smtClean="0">
              <a:ln>
                <a:noFill/>
              </a:ln>
              <a:solidFill>
                <a:srgbClr val="00CC00"/>
              </a:solidFill>
              <a:effectLst/>
              <a:latin typeface="Monotype Corsiva"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rgbClr val="00CC00"/>
              </a:solidFill>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7467600" cy="571504"/>
          </a:xfrm>
          <a:noFill/>
          <a:ln>
            <a:noFill/>
          </a:ln>
        </p:spPr>
        <p:txBody>
          <a:bodyPr>
            <a:noAutofit/>
          </a:bodyPr>
          <a:lstStyle/>
          <a:p>
            <a:pPr algn="ctr"/>
            <a:r>
              <a:rPr lang="uk-UA" sz="32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a:t>
            </a:r>
            <a:r>
              <a:rPr lang="uk-UA" sz="32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Cambria" pitchFamily="18" charset="0"/>
                <a:cs typeface="Times New Roman" pitchFamily="18" charset="0"/>
              </a:rPr>
              <a:t>Дякую    за    увагу!</a:t>
            </a:r>
            <a:endParaRPr lang="uk-UA" sz="32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Cambria" pitchFamily="18" charset="0"/>
              <a:cs typeface="Times New Roman" pitchFamily="18" charset="0"/>
            </a:endParaRPr>
          </a:p>
        </p:txBody>
      </p:sp>
      <p:sp>
        <p:nvSpPr>
          <p:cNvPr id="4" name="AutoShape 2"/>
          <p:cNvSpPr>
            <a:spLocks noGrp="1" noChangeArrowheads="1"/>
          </p:cNvSpPr>
          <p:nvPr>
            <p:ph sz="quarter" idx="1"/>
          </p:nvPr>
        </p:nvSpPr>
        <p:spPr bwMode="auto">
          <a:xfrm>
            <a:off x="357158" y="785794"/>
            <a:ext cx="8329642" cy="5643602"/>
          </a:xfrm>
          <a:prstGeom prst="horizontalScroll">
            <a:avLst>
              <a:gd name="adj" fmla="val 12500"/>
            </a:avLst>
          </a:prstGeom>
          <a:solidFill>
            <a:schemeClr val="bg2">
              <a:lumMod val="75000"/>
            </a:schemeClr>
          </a:solidFill>
          <a:ln w="57150">
            <a:solidFill>
              <a:schemeClr val="bg1">
                <a:lumMod val="75000"/>
              </a:schemeClr>
            </a:solidFill>
            <a:round/>
            <a:headEnd/>
            <a:tailEnd/>
          </a:ln>
        </p:spPr>
        <p:txBody>
          <a:bodyPr vert="horz" wrap="square" lIns="91440" tIns="45720" rIns="91440" bIns="45720" numCol="1" anchor="t" anchorCtr="0" compatLnSpc="1">
            <a:prstTxWarp prst="textNoShape">
              <a:avLst/>
            </a:prstTxWarp>
            <a:normAutofit/>
          </a:bodyPr>
          <a:lstStyle/>
          <a:p>
            <a:pPr marL="0" lvl="0" indent="0" algn="ctr" fontAlgn="base">
              <a:spcBef>
                <a:spcPct val="0"/>
              </a:spcBef>
              <a:spcAft>
                <a:spcPts val="1000"/>
              </a:spcAft>
              <a:buClrTx/>
              <a:buSzTx/>
              <a:buNone/>
            </a:pPr>
            <a:r>
              <a:rPr lang="uk-UA" sz="2800" b="1" dirty="0" smtClean="0">
                <a:solidFill>
                  <a:srgbClr val="0070C0"/>
                </a:solidFill>
                <a:latin typeface="Times New Roman" pitchFamily="18" charset="0"/>
                <a:cs typeface="Times New Roman" pitchFamily="18" charset="0"/>
              </a:rPr>
              <a:t>Читай та будь успішним!</a:t>
            </a:r>
          </a:p>
        </p:txBody>
      </p:sp>
      <p:pic>
        <p:nvPicPr>
          <p:cNvPr id="6" name="Рисунок 5" descr="http://4.bp.blogspot.com/-ycdvWD9xTYg/UbgpWv_VU5I/AAAAAAAABJ0/RyqyFQQ5Fh0/s1600/Deti-chitayut-knigi-full.png"/>
          <p:cNvPicPr/>
          <p:nvPr/>
        </p:nvPicPr>
        <p:blipFill>
          <a:blip r:embed="rId2"/>
          <a:srcRect/>
          <a:stretch>
            <a:fillRect/>
          </a:stretch>
        </p:blipFill>
        <p:spPr bwMode="auto">
          <a:xfrm>
            <a:off x="2000232" y="2143116"/>
            <a:ext cx="5715040" cy="36433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500034" y="142852"/>
            <a:ext cx="8286808" cy="6286544"/>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sz="3600" dirty="0"/>
          </a:p>
        </p:txBody>
      </p:sp>
      <p:sp>
        <p:nvSpPr>
          <p:cNvPr id="25" name="TextBox 24"/>
          <p:cNvSpPr txBox="1"/>
          <p:nvPr/>
        </p:nvSpPr>
        <p:spPr>
          <a:xfrm>
            <a:off x="1285852" y="5572140"/>
            <a:ext cx="3929090" cy="738664"/>
          </a:xfrm>
          <a:prstGeom prst="rect">
            <a:avLst/>
          </a:prstGeom>
          <a:noFill/>
        </p:spPr>
        <p:txBody>
          <a:bodyPr wrap="square" rtlCol="0">
            <a:spAutoFit/>
          </a:bodyPr>
          <a:lstStyle/>
          <a:p>
            <a:endParaRPr lang="ru-RU" sz="2400" dirty="0" smtClean="0">
              <a:solidFill>
                <a:srgbClr val="0070C0"/>
              </a:solidFill>
            </a:endParaRPr>
          </a:p>
          <a:p>
            <a:endParaRPr lang="uk-UA" dirty="0"/>
          </a:p>
        </p:txBody>
      </p:sp>
      <p:sp>
        <p:nvSpPr>
          <p:cNvPr id="26" name="TextBox 25"/>
          <p:cNvSpPr txBox="1"/>
          <p:nvPr/>
        </p:nvSpPr>
        <p:spPr>
          <a:xfrm>
            <a:off x="1214414" y="5286388"/>
            <a:ext cx="2428892" cy="615553"/>
          </a:xfrm>
          <a:prstGeom prst="rect">
            <a:avLst/>
          </a:prstGeom>
          <a:noFill/>
        </p:spPr>
        <p:txBody>
          <a:bodyPr wrap="square" rtlCol="0">
            <a:spAutoFit/>
          </a:bodyPr>
          <a:lstStyle/>
          <a:p>
            <a:r>
              <a:rPr lang="ru-RU" sz="1600" dirty="0" smtClean="0">
                <a:solidFill>
                  <a:srgbClr val="0070C0"/>
                </a:solidFill>
                <a:latin typeface="Times New Roman" pitchFamily="18" charset="0"/>
                <a:cs typeface="Times New Roman" pitchFamily="18" charset="0"/>
              </a:rPr>
              <a:t> </a:t>
            </a:r>
            <a:endParaRPr lang="ru-RU" sz="2400" dirty="0" smtClean="0">
              <a:solidFill>
                <a:srgbClr val="0070C0"/>
              </a:solidFill>
              <a:latin typeface="Times New Roman" pitchFamily="18" charset="0"/>
              <a:cs typeface="Times New Roman" pitchFamily="18" charset="0"/>
            </a:endParaRPr>
          </a:p>
          <a:p>
            <a:endParaRPr lang="uk-UA" dirty="0"/>
          </a:p>
        </p:txBody>
      </p:sp>
      <p:sp>
        <p:nvSpPr>
          <p:cNvPr id="29" name="TextBox 28"/>
          <p:cNvSpPr txBox="1"/>
          <p:nvPr/>
        </p:nvSpPr>
        <p:spPr>
          <a:xfrm>
            <a:off x="1142976" y="857232"/>
            <a:ext cx="7317456" cy="4524315"/>
          </a:xfrm>
          <a:prstGeom prst="rect">
            <a:avLst/>
          </a:prstGeom>
          <a:noFill/>
        </p:spPr>
        <p:txBody>
          <a:bodyPr wrap="square" rtlCol="0">
            <a:spAutoFit/>
          </a:bodyPr>
          <a:lstStyle/>
          <a:p>
            <a:r>
              <a:rPr lang="uk-UA" sz="1600" b="1" dirty="0" smtClean="0">
                <a:solidFill>
                  <a:srgbClr val="0070C0"/>
                </a:solidFill>
                <a:latin typeface="Times New Roman" pitchFamily="18" charset="0"/>
                <a:cs typeface="Times New Roman" pitchFamily="18" charset="0"/>
              </a:rPr>
              <a:t>в бібліотеці можна </a:t>
            </a:r>
            <a:r>
              <a:rPr lang="uk-UA" sz="1600" b="1" dirty="0" smtClean="0">
                <a:solidFill>
                  <a:srgbClr val="0070C0"/>
                </a:solidFill>
                <a:latin typeface="Times New Roman" pitchFamily="18" charset="0"/>
                <a:cs typeface="Times New Roman" pitchFamily="18" charset="0"/>
              </a:rPr>
              <a:t>скористатися електронними </a:t>
            </a:r>
            <a:r>
              <a:rPr lang="uk-UA" sz="1600" b="1" dirty="0" smtClean="0">
                <a:solidFill>
                  <a:srgbClr val="0070C0"/>
                </a:solidFill>
                <a:latin typeface="Times New Roman" pitchFamily="18" charset="0"/>
                <a:cs typeface="Times New Roman" pitchFamily="18" charset="0"/>
              </a:rPr>
              <a:t>послугами </a:t>
            </a:r>
            <a:r>
              <a:rPr lang="uk-UA" sz="1600" b="1" dirty="0" smtClean="0">
                <a:solidFill>
                  <a:srgbClr val="0070C0"/>
                </a:solidFill>
                <a:latin typeface="Times New Roman" pitchFamily="18" charset="0"/>
                <a:cs typeface="Times New Roman" pitchFamily="18" charset="0"/>
              </a:rPr>
              <a:t> </a:t>
            </a:r>
            <a:r>
              <a:rPr lang="uk-UA" sz="1600" b="1" dirty="0" smtClean="0">
                <a:solidFill>
                  <a:srgbClr val="0070C0"/>
                </a:solidFill>
                <a:latin typeface="Times New Roman" pitchFamily="18" charset="0"/>
                <a:cs typeface="Times New Roman" pitchFamily="18" charset="0"/>
              </a:rPr>
              <a:t>наприклад:</a:t>
            </a:r>
          </a:p>
          <a:p>
            <a:endParaRPr lang="uk-UA" sz="1600" b="1" dirty="0" smtClean="0">
              <a:solidFill>
                <a:srgbClr val="0070C0"/>
              </a:solidFill>
              <a:latin typeface="Times New Roman" pitchFamily="18" charset="0"/>
              <a:cs typeface="Times New Roman" pitchFamily="18" charset="0"/>
            </a:endParaRPr>
          </a:p>
          <a:p>
            <a:r>
              <a:rPr lang="uk-UA" sz="1600" b="1" dirty="0" smtClean="0">
                <a:solidFill>
                  <a:srgbClr val="0070C0"/>
                </a:solidFill>
                <a:latin typeface="Times New Roman" pitchFamily="18" charset="0"/>
                <a:cs typeface="Times New Roman" pitchFamily="18" charset="0"/>
              </a:rPr>
              <a:t>- поповнення мобільного телефону через банківську картку.</a:t>
            </a:r>
          </a:p>
          <a:p>
            <a:endParaRPr lang="uk-UA" sz="1600" b="1" dirty="0" smtClean="0">
              <a:solidFill>
                <a:srgbClr val="0070C0"/>
              </a:solidFill>
              <a:latin typeface="Times New Roman" pitchFamily="18" charset="0"/>
              <a:cs typeface="Times New Roman" pitchFamily="18" charset="0"/>
            </a:endParaRPr>
          </a:p>
          <a:p>
            <a:pPr>
              <a:buFontTx/>
              <a:buChar char="-"/>
            </a:pPr>
            <a:r>
              <a:rPr lang="uk-UA" sz="1600" b="1" dirty="0" smtClean="0">
                <a:solidFill>
                  <a:srgbClr val="0070C0"/>
                </a:solidFill>
                <a:latin typeface="Times New Roman" pitchFamily="18" charset="0"/>
                <a:cs typeface="Times New Roman" pitchFamily="18" charset="0"/>
              </a:rPr>
              <a:t> оплата комунальних платежів .      </a:t>
            </a:r>
          </a:p>
          <a:p>
            <a:endParaRPr lang="uk-UA" sz="1600" b="1" dirty="0" smtClean="0">
              <a:solidFill>
                <a:srgbClr val="0070C0"/>
              </a:solidFill>
              <a:latin typeface="Times New Roman" pitchFamily="18" charset="0"/>
              <a:cs typeface="Times New Roman" pitchFamily="18" charset="0"/>
            </a:endParaRPr>
          </a:p>
          <a:p>
            <a:r>
              <a:rPr lang="uk-UA" sz="1600" b="1" dirty="0" smtClean="0">
                <a:solidFill>
                  <a:srgbClr val="0070C0"/>
                </a:solidFill>
                <a:latin typeface="Times New Roman" pitchFamily="18" charset="0"/>
                <a:cs typeface="Times New Roman" pitchFamily="18" charset="0"/>
              </a:rPr>
              <a:t> - резервування та  купівля квитків на потяг, літак.  </a:t>
            </a:r>
          </a:p>
          <a:p>
            <a:endParaRPr lang="uk-UA" sz="1600" b="1" dirty="0" smtClean="0">
              <a:solidFill>
                <a:srgbClr val="0070C0"/>
              </a:solidFill>
              <a:latin typeface="Times New Roman" pitchFamily="18" charset="0"/>
              <a:cs typeface="Times New Roman" pitchFamily="18" charset="0"/>
            </a:endParaRPr>
          </a:p>
          <a:p>
            <a:pPr>
              <a:buFontTx/>
              <a:buChar char="-"/>
            </a:pPr>
            <a:r>
              <a:rPr lang="uk-UA" sz="1600" b="1" dirty="0" smtClean="0">
                <a:solidFill>
                  <a:srgbClr val="0070C0"/>
                </a:solidFill>
                <a:latin typeface="Times New Roman" pitchFamily="18" charset="0"/>
                <a:cs typeface="Times New Roman" pitchFamily="18" charset="0"/>
              </a:rPr>
              <a:t> купівля  та продаж товарів через </a:t>
            </a:r>
            <a:r>
              <a:rPr lang="uk-UA" sz="1600" b="1" dirty="0" err="1" smtClean="0">
                <a:solidFill>
                  <a:srgbClr val="0070C0"/>
                </a:solidFill>
                <a:latin typeface="Times New Roman" pitchFamily="18" charset="0"/>
                <a:cs typeface="Times New Roman" pitchFamily="18" charset="0"/>
              </a:rPr>
              <a:t>Інтернет-магазини</a:t>
            </a:r>
            <a:r>
              <a:rPr lang="uk-UA" sz="1600" b="1" dirty="0" smtClean="0">
                <a:solidFill>
                  <a:srgbClr val="0070C0"/>
                </a:solidFill>
                <a:latin typeface="Times New Roman" pitchFamily="18" charset="0"/>
                <a:cs typeface="Times New Roman" pitchFamily="18" charset="0"/>
              </a:rPr>
              <a:t>. </a:t>
            </a:r>
          </a:p>
          <a:p>
            <a:pPr>
              <a:buFontTx/>
              <a:buChar char="-"/>
            </a:pPr>
            <a:endParaRPr lang="uk-UA" sz="1600" b="1" dirty="0" smtClean="0">
              <a:solidFill>
                <a:srgbClr val="0070C0"/>
              </a:solidFill>
              <a:latin typeface="Times New Roman" pitchFamily="18" charset="0"/>
              <a:cs typeface="Times New Roman" pitchFamily="18" charset="0"/>
            </a:endParaRPr>
          </a:p>
          <a:p>
            <a:pPr>
              <a:buFontTx/>
              <a:buChar char="-"/>
            </a:pPr>
            <a:r>
              <a:rPr lang="uk-UA" sz="1600" b="1" dirty="0" smtClean="0">
                <a:solidFill>
                  <a:srgbClr val="0070C0"/>
                </a:solidFill>
              </a:rPr>
              <a:t> </a:t>
            </a:r>
            <a:r>
              <a:rPr lang="uk-UA" sz="1600" b="1" dirty="0" smtClean="0">
                <a:solidFill>
                  <a:srgbClr val="0070C0"/>
                </a:solidFill>
                <a:latin typeface="Times New Roman" pitchFamily="18" charset="0"/>
                <a:cs typeface="Times New Roman" pitchFamily="18" charset="0"/>
              </a:rPr>
              <a:t>ксерокопіювання  необхідних документів</a:t>
            </a:r>
            <a:r>
              <a:rPr lang="uk-UA" sz="1600" b="1" dirty="0" smtClean="0">
                <a:solidFill>
                  <a:srgbClr val="0070C0"/>
                </a:solidFill>
              </a:rPr>
              <a:t> . </a:t>
            </a:r>
          </a:p>
          <a:p>
            <a:endParaRPr lang="uk-UA" sz="1600" b="1" dirty="0" smtClean="0">
              <a:solidFill>
                <a:srgbClr val="0070C0"/>
              </a:solidFill>
            </a:endParaRPr>
          </a:p>
          <a:p>
            <a:r>
              <a:rPr lang="uk-UA" sz="1600" b="1" dirty="0" smtClean="0">
                <a:solidFill>
                  <a:srgbClr val="0070C0"/>
                </a:solidFill>
              </a:rPr>
              <a:t>- </a:t>
            </a:r>
            <a:r>
              <a:rPr lang="uk-UA" sz="1600" b="1" dirty="0" smtClean="0">
                <a:solidFill>
                  <a:srgbClr val="0070C0"/>
                </a:solidFill>
                <a:latin typeface="Times New Roman" pitchFamily="18" charset="0"/>
                <a:cs typeface="Times New Roman" pitchFamily="18" charset="0"/>
              </a:rPr>
              <a:t>пошук та друк інформації з інтернету та електронних носіїв.</a:t>
            </a:r>
          </a:p>
          <a:p>
            <a:pPr>
              <a:buFontTx/>
              <a:buChar char="-"/>
            </a:pPr>
            <a:r>
              <a:rPr lang="uk-UA" sz="1600" b="1" dirty="0" smtClean="0">
                <a:solidFill>
                  <a:srgbClr val="0070C0"/>
                </a:solidFill>
                <a:latin typeface="Times New Roman" pitchFamily="18" charset="0"/>
                <a:cs typeface="Times New Roman" pitchFamily="18" charset="0"/>
              </a:rPr>
              <a:t> Швидко та якісно виконати домашні завдання.</a:t>
            </a:r>
          </a:p>
          <a:p>
            <a:pPr>
              <a:buFontTx/>
              <a:buChar char="-"/>
            </a:pPr>
            <a:endParaRPr lang="uk-UA" sz="1600" b="1" dirty="0" smtClean="0">
              <a:solidFill>
                <a:srgbClr val="0070C0"/>
              </a:solidFill>
              <a:latin typeface="Times New Roman" pitchFamily="18" charset="0"/>
              <a:cs typeface="Times New Roman" pitchFamily="18" charset="0"/>
            </a:endParaRPr>
          </a:p>
          <a:p>
            <a:r>
              <a:rPr lang="uk-UA" sz="1600" b="1" dirty="0" smtClean="0">
                <a:solidFill>
                  <a:srgbClr val="0070C0"/>
                </a:solidFill>
                <a:latin typeface="Times New Roman" pitchFamily="18" charset="0"/>
                <a:cs typeface="Times New Roman" pitchFamily="18" charset="0"/>
              </a:rPr>
              <a:t>- Прочитати або скачати необхідну книгу, якої немає у фонді бібліотеки.</a:t>
            </a:r>
          </a:p>
          <a:p>
            <a:endParaRPr lang="uk-UA" sz="1600" b="1" dirty="0" smtClean="0">
              <a:solidFill>
                <a:srgbClr val="0070C0"/>
              </a:solidFill>
              <a:latin typeface="Times New Roman" pitchFamily="18" charset="0"/>
              <a:cs typeface="Times New Roman" pitchFamily="18" charset="0"/>
            </a:endParaRPr>
          </a:p>
          <a:p>
            <a:r>
              <a:rPr lang="uk-UA" sz="1600" b="1" dirty="0" smtClean="0">
                <a:solidFill>
                  <a:srgbClr val="0070C0"/>
                </a:solidFill>
                <a:latin typeface="Times New Roman" pitchFamily="18" charset="0"/>
                <a:cs typeface="Times New Roman" pitchFamily="18" charset="0"/>
              </a:rPr>
              <a:t>- Перегляд мультфільмів  онлайн</a:t>
            </a:r>
            <a:r>
              <a:rPr lang="uk-UA" sz="1400" dirty="0" smtClean="0">
                <a:latin typeface="Times New Roman" pitchFamily="18" charset="0"/>
                <a:cs typeface="Times New Roman" pitchFamily="18" charset="0"/>
              </a:rPr>
              <a:t>.</a:t>
            </a:r>
          </a:p>
        </p:txBody>
      </p:sp>
      <p:sp>
        <p:nvSpPr>
          <p:cNvPr id="33" name="Стрелка вправо 32"/>
          <p:cNvSpPr/>
          <p:nvPr/>
        </p:nvSpPr>
        <p:spPr>
          <a:xfrm rot="10800000" flipH="1" flipV="1">
            <a:off x="1000100" y="1571612"/>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0070C0"/>
              </a:solidFill>
            </a:endParaRPr>
          </a:p>
        </p:txBody>
      </p:sp>
      <p:sp>
        <p:nvSpPr>
          <p:cNvPr id="38" name="TextBox 37"/>
          <p:cNvSpPr txBox="1"/>
          <p:nvPr/>
        </p:nvSpPr>
        <p:spPr>
          <a:xfrm>
            <a:off x="2214546" y="214290"/>
            <a:ext cx="5572164" cy="646331"/>
          </a:xfrm>
          <a:prstGeom prst="rect">
            <a:avLst/>
          </a:prstGeom>
          <a:noFill/>
        </p:spPr>
        <p:txBody>
          <a:bodyPr wrap="square" rtlCol="0">
            <a:spAutoFit/>
          </a:bodyPr>
          <a:lstStyle/>
          <a:p>
            <a:r>
              <a:rPr lang="ru-RU" sz="3600" b="1" dirty="0" err="1" smtClean="0">
                <a:solidFill>
                  <a:srgbClr val="0070C0"/>
                </a:solidFill>
                <a:latin typeface="Times New Roman" pitchFamily="18" charset="0"/>
                <a:cs typeface="Times New Roman" pitchFamily="18" charset="0"/>
              </a:rPr>
              <a:t>Послуги</a:t>
            </a:r>
            <a:r>
              <a:rPr lang="ru-RU" sz="3600" b="1" dirty="0" smtClean="0">
                <a:solidFill>
                  <a:srgbClr val="0070C0"/>
                </a:solidFill>
                <a:latin typeface="Times New Roman" pitchFamily="18" charset="0"/>
                <a:cs typeface="Times New Roman" pitchFamily="18" charset="0"/>
              </a:rPr>
              <a:t> </a:t>
            </a:r>
            <a:r>
              <a:rPr lang="ru-RU" sz="3600" b="1" dirty="0" err="1" smtClean="0">
                <a:solidFill>
                  <a:srgbClr val="0070C0"/>
                </a:solidFill>
                <a:latin typeface="Times New Roman" pitchFamily="18" charset="0"/>
                <a:cs typeface="Times New Roman" pitchFamily="18" charset="0"/>
              </a:rPr>
              <a:t>бібліотеки</a:t>
            </a:r>
            <a:endParaRPr lang="ru-RU" sz="3600" b="1" dirty="0">
              <a:solidFill>
                <a:srgbClr val="0070C0"/>
              </a:solidFill>
              <a:latin typeface="Times New Roman" pitchFamily="18" charset="0"/>
              <a:cs typeface="Times New Roman" pitchFamily="18" charset="0"/>
            </a:endParaRPr>
          </a:p>
        </p:txBody>
      </p:sp>
      <p:sp>
        <p:nvSpPr>
          <p:cNvPr id="21" name="Стрелка вправо 20"/>
          <p:cNvSpPr/>
          <p:nvPr/>
        </p:nvSpPr>
        <p:spPr>
          <a:xfrm rot="10800000" flipH="1" flipV="1">
            <a:off x="1000100" y="2214554"/>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Стрелка вправо 21"/>
          <p:cNvSpPr/>
          <p:nvPr/>
        </p:nvSpPr>
        <p:spPr>
          <a:xfrm rot="10800000" flipH="1" flipV="1">
            <a:off x="1000100" y="2643182"/>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Стрелка вправо 22"/>
          <p:cNvSpPr/>
          <p:nvPr/>
        </p:nvSpPr>
        <p:spPr>
          <a:xfrm rot="10800000" flipH="1" flipV="1">
            <a:off x="1000100" y="3071810"/>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Стрелка вправо 27"/>
          <p:cNvSpPr/>
          <p:nvPr/>
        </p:nvSpPr>
        <p:spPr>
          <a:xfrm rot="10800000" flipH="1" flipV="1">
            <a:off x="1000100" y="3929066"/>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Стрелка вправо 30"/>
          <p:cNvSpPr/>
          <p:nvPr/>
        </p:nvSpPr>
        <p:spPr>
          <a:xfrm rot="10800000" flipH="1" flipV="1">
            <a:off x="1000100" y="4286256"/>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Стрелка вправо 36"/>
          <p:cNvSpPr/>
          <p:nvPr/>
        </p:nvSpPr>
        <p:spPr>
          <a:xfrm rot="10800000" flipH="1" flipV="1">
            <a:off x="1000100" y="3500438"/>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9" name="Стрелка вправо 38"/>
          <p:cNvSpPr/>
          <p:nvPr/>
        </p:nvSpPr>
        <p:spPr>
          <a:xfrm rot="10800000" flipH="1" flipV="1">
            <a:off x="1000100" y="4786322"/>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0" name="Стрелка вправо 39"/>
          <p:cNvSpPr/>
          <p:nvPr/>
        </p:nvSpPr>
        <p:spPr>
          <a:xfrm rot="10800000" flipH="1" flipV="1">
            <a:off x="1000100" y="5429264"/>
            <a:ext cx="14287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5486400" cy="566738"/>
          </a:xfrm>
        </p:spPr>
        <p:txBody>
          <a:bodyPr>
            <a:noAutofit/>
          </a:bodyPr>
          <a:lstStyle/>
          <a:p>
            <a:pPr algn="ctr"/>
            <a:r>
              <a:rPr lang="uk-UA" sz="3200" dirty="0" smtClean="0">
                <a:solidFill>
                  <a:srgbClr val="0070C0"/>
                </a:solidFill>
                <a:latin typeface="Cambria" pitchFamily="18" charset="0"/>
              </a:rPr>
              <a:t>Історія бібліотеки</a:t>
            </a:r>
            <a:endParaRPr lang="uk-UA" sz="3200" dirty="0">
              <a:solidFill>
                <a:srgbClr val="0070C0"/>
              </a:solidFill>
              <a:latin typeface="Cambria" pitchFamily="18" charset="0"/>
            </a:endParaRPr>
          </a:p>
        </p:txBody>
      </p:sp>
      <p:sp>
        <p:nvSpPr>
          <p:cNvPr id="4" name="Текст 3"/>
          <p:cNvSpPr>
            <a:spLocks noGrp="1"/>
          </p:cNvSpPr>
          <p:nvPr>
            <p:ph type="body" sz="half" idx="2"/>
          </p:nvPr>
        </p:nvSpPr>
        <p:spPr>
          <a:xfrm>
            <a:off x="214282" y="714356"/>
            <a:ext cx="8286808" cy="5429288"/>
          </a:xfrm>
        </p:spPr>
        <p:txBody>
          <a:bodyPr>
            <a:normAutofit fontScale="25000" lnSpcReduction="20000"/>
          </a:bodyPr>
          <a:lstStyle/>
          <a:p>
            <a:r>
              <a:rPr lang="uk-UA" sz="7200" b="1" dirty="0" smtClean="0">
                <a:solidFill>
                  <a:srgbClr val="0070C0"/>
                </a:solidFill>
                <a:latin typeface="Times New Roman" pitchFamily="18" charset="0"/>
                <a:cs typeface="Times New Roman" pitchFamily="18" charset="0"/>
              </a:rPr>
              <a:t>Перша </a:t>
            </a:r>
            <a:r>
              <a:rPr lang="uk-UA" sz="7200" b="1" dirty="0" err="1" smtClean="0">
                <a:solidFill>
                  <a:srgbClr val="0070C0"/>
                </a:solidFill>
                <a:latin typeface="Times New Roman" pitchFamily="18" charset="0"/>
                <a:cs typeface="Times New Roman" pitchFamily="18" charset="0"/>
              </a:rPr>
              <a:t>Чудельська</a:t>
            </a:r>
            <a:r>
              <a:rPr lang="uk-UA" sz="7200" b="1" dirty="0" smtClean="0">
                <a:solidFill>
                  <a:srgbClr val="0070C0"/>
                </a:solidFill>
                <a:latin typeface="Times New Roman" pitchFamily="18" charset="0"/>
                <a:cs typeface="Times New Roman" pitchFamily="18" charset="0"/>
              </a:rPr>
              <a:t> сільська бібліотека була створена в 1951році в одному з </a:t>
            </a:r>
            <a:r>
              <a:rPr lang="uk-UA" sz="7200" b="1" dirty="0" err="1" smtClean="0">
                <a:solidFill>
                  <a:srgbClr val="0070C0"/>
                </a:solidFill>
                <a:latin typeface="Times New Roman" pitchFamily="18" charset="0"/>
                <a:cs typeface="Times New Roman" pitchFamily="18" charset="0"/>
              </a:rPr>
              <a:t>пустуючих</a:t>
            </a:r>
            <a:r>
              <a:rPr lang="uk-UA" sz="7200" b="1" dirty="0" smtClean="0">
                <a:solidFill>
                  <a:srgbClr val="0070C0"/>
                </a:solidFill>
                <a:latin typeface="Times New Roman" pitchFamily="18" charset="0"/>
                <a:cs typeface="Times New Roman" pitchFamily="18" charset="0"/>
              </a:rPr>
              <a:t> будинків. У 1956 році, бібліотеку перемістили в приміщення нового сільського клубу, виділивши дві кімнати.</a:t>
            </a:r>
          </a:p>
          <a:p>
            <a:r>
              <a:rPr lang="uk-UA" sz="7200" b="1" dirty="0" smtClean="0">
                <a:solidFill>
                  <a:srgbClr val="0070C0"/>
                </a:solidFill>
                <a:latin typeface="Times New Roman" pitchFamily="18" charset="0"/>
                <a:cs typeface="Times New Roman" pitchFamily="18" charset="0"/>
              </a:rPr>
              <a:t>Жителі села згадують бібліотекарів Коржик Надію, яка працювала з 1960 року та </a:t>
            </a:r>
            <a:r>
              <a:rPr lang="uk-UA" sz="7200" b="1" dirty="0" err="1" smtClean="0">
                <a:solidFill>
                  <a:srgbClr val="0070C0"/>
                </a:solidFill>
                <a:latin typeface="Times New Roman" pitchFamily="18" charset="0"/>
                <a:cs typeface="Times New Roman" pitchFamily="18" charset="0"/>
              </a:rPr>
              <a:t>Кардаш</a:t>
            </a:r>
            <a:r>
              <a:rPr lang="uk-UA" sz="7200" b="1" dirty="0" smtClean="0">
                <a:solidFill>
                  <a:srgbClr val="0070C0"/>
                </a:solidFill>
                <a:latin typeface="Times New Roman" pitchFamily="18" charset="0"/>
                <a:cs typeface="Times New Roman" pitchFamily="18" charset="0"/>
              </a:rPr>
              <a:t> Оксану Василівну. З 1967 року бібліотекарем працювала Дякова (</a:t>
            </a:r>
            <a:r>
              <a:rPr lang="uk-UA" sz="7200" b="1" dirty="0" err="1" smtClean="0">
                <a:solidFill>
                  <a:srgbClr val="0070C0"/>
                </a:solidFill>
                <a:latin typeface="Times New Roman" pitchFamily="18" charset="0"/>
                <a:cs typeface="Times New Roman" pitchFamily="18" charset="0"/>
              </a:rPr>
              <a:t>Мелещук</a:t>
            </a:r>
            <a:r>
              <a:rPr lang="uk-UA" sz="7200" b="1" dirty="0" smtClean="0">
                <a:solidFill>
                  <a:srgbClr val="0070C0"/>
                </a:solidFill>
                <a:latin typeface="Times New Roman" pitchFamily="18" charset="0"/>
                <a:cs typeface="Times New Roman" pitchFamily="18" charset="0"/>
              </a:rPr>
              <a:t>) Олександра Олександрівна. Кількість читачів зростала, збільшувався фонд і вже в 1970 році для бібліотеки потрібен був ще один працівник. Ним стала </a:t>
            </a:r>
            <a:r>
              <a:rPr lang="uk-UA" sz="7200" b="1" dirty="0" err="1" smtClean="0">
                <a:solidFill>
                  <a:srgbClr val="0070C0"/>
                </a:solidFill>
                <a:latin typeface="Times New Roman" pitchFamily="18" charset="0"/>
                <a:cs typeface="Times New Roman" pitchFamily="18" charset="0"/>
              </a:rPr>
              <a:t>Глабець</a:t>
            </a:r>
            <a:r>
              <a:rPr lang="uk-UA" sz="7200" b="1" dirty="0" smtClean="0">
                <a:solidFill>
                  <a:srgbClr val="0070C0"/>
                </a:solidFill>
                <a:latin typeface="Times New Roman" pitchFamily="18" charset="0"/>
                <a:cs typeface="Times New Roman" pitchFamily="18" charset="0"/>
              </a:rPr>
              <a:t> (Тишкова) Ніна Олексіївна (1971 – 1978рр.) У 1971 році при сільській бібліотеці створюється дитяче відділення. Бібліотечний фонд у 1970 році складався з 8750 екземплярів, а читачів було 1180 чоловік. Фонд постійно поповнювався новою літературою. Бібліотека передплачувала велику кількість періодичних видань. Проводились різні культурні заходи: диспути, виставки, вечори. В 1996 році бібліотеку перемістили у нове приміщення – дитячий садочок «Казка», виділивши три кімнати. В одній розмістили бібліотечний фонд для дорослих, в другій – дитяча література, а в третій  - читальний зал на 12 місць. У 1998 році фонд склав 14000 примірників,  завідуюча – Тишкова Ніна Олексіївна, бібліотекар – </a:t>
            </a:r>
            <a:r>
              <a:rPr lang="uk-UA" sz="7200" b="1" dirty="0" err="1" smtClean="0">
                <a:solidFill>
                  <a:srgbClr val="0070C0"/>
                </a:solidFill>
                <a:latin typeface="Times New Roman" pitchFamily="18" charset="0"/>
                <a:cs typeface="Times New Roman" pitchFamily="18" charset="0"/>
              </a:rPr>
              <a:t>Мелещук</a:t>
            </a:r>
            <a:r>
              <a:rPr lang="uk-UA" sz="7200" b="1" dirty="0" smtClean="0">
                <a:solidFill>
                  <a:srgbClr val="0070C0"/>
                </a:solidFill>
                <a:latin typeface="Times New Roman" pitchFamily="18" charset="0"/>
                <a:cs typeface="Times New Roman" pitchFamily="18" charset="0"/>
              </a:rPr>
              <a:t> Володимир Федорович. В 2002 році відбулося об’єднання сільської і шкільної бібліотек. З того часу вона стала називатись публічно-шкільною бібліотекою с. </a:t>
            </a:r>
            <a:r>
              <a:rPr lang="uk-UA" sz="7200" b="1" dirty="0" err="1" smtClean="0">
                <a:solidFill>
                  <a:srgbClr val="0070C0"/>
                </a:solidFill>
                <a:latin typeface="Times New Roman" pitchFamily="18" charset="0"/>
                <a:cs typeface="Times New Roman" pitchFamily="18" charset="0"/>
              </a:rPr>
              <a:t>Чудель</a:t>
            </a:r>
            <a:r>
              <a:rPr lang="uk-UA" sz="7200" b="1" dirty="0" smtClean="0">
                <a:solidFill>
                  <a:srgbClr val="0070C0"/>
                </a:solidFill>
                <a:latin typeface="Times New Roman" pitchFamily="18" charset="0"/>
                <a:cs typeface="Times New Roman" pitchFamily="18" charset="0"/>
              </a:rPr>
              <a:t>. На 1січня 2007 року фонд об’єднаної бібліотеки становить 25391 екземплярів та 900 чоловік читачів. У ній працює два бібліотекарі - </a:t>
            </a:r>
            <a:r>
              <a:rPr lang="uk-UA" sz="7200" b="1" dirty="0" err="1" smtClean="0">
                <a:solidFill>
                  <a:srgbClr val="0070C0"/>
                </a:solidFill>
                <a:latin typeface="Times New Roman" pitchFamily="18" charset="0"/>
                <a:cs typeface="Times New Roman" pitchFamily="18" charset="0"/>
              </a:rPr>
              <a:t>Жигула</a:t>
            </a:r>
            <a:r>
              <a:rPr lang="uk-UA" sz="7200" b="1" dirty="0" smtClean="0">
                <a:solidFill>
                  <a:srgbClr val="0070C0"/>
                </a:solidFill>
                <a:latin typeface="Times New Roman" pitchFamily="18" charset="0"/>
                <a:cs typeface="Times New Roman" pitchFamily="18" charset="0"/>
              </a:rPr>
              <a:t> Яна Миколаївна та завідувач бібліотеки </a:t>
            </a:r>
            <a:r>
              <a:rPr lang="uk-UA" sz="7200" b="1" dirty="0" err="1" smtClean="0">
                <a:solidFill>
                  <a:srgbClr val="0070C0"/>
                </a:solidFill>
                <a:latin typeface="Times New Roman" pitchFamily="18" charset="0"/>
                <a:cs typeface="Times New Roman" pitchFamily="18" charset="0"/>
              </a:rPr>
              <a:t>Мелещук</a:t>
            </a:r>
            <a:r>
              <a:rPr lang="uk-UA" sz="7200" b="1" dirty="0" smtClean="0">
                <a:solidFill>
                  <a:srgbClr val="0070C0"/>
                </a:solidFill>
                <a:latin typeface="Times New Roman" pitchFamily="18" charset="0"/>
                <a:cs typeface="Times New Roman" pitchFamily="18" charset="0"/>
              </a:rPr>
              <a:t> Неля Володимирівна з ( 2004р).</a:t>
            </a: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sz="7200" b="1" dirty="0" smtClean="0">
              <a:solidFill>
                <a:srgbClr val="0070C0"/>
              </a:solidFill>
            </a:endParaRPr>
          </a:p>
          <a:p>
            <a:endParaRPr lang="uk-UA" b="1" dirty="0">
              <a:solidFill>
                <a:srgbClr val="0070C0"/>
              </a:solidFill>
            </a:endParaRPr>
          </a:p>
        </p:txBody>
      </p:sp>
      <p:pic>
        <p:nvPicPr>
          <p:cNvPr id="8" name="Picture 2" descr="D:\МОЯ РОБОТА ФОТО ЗАХОДИ\Подаруй книгу  бібліотеці\SAM_1963.JPG"/>
          <p:cNvPicPr>
            <a:picLocks noChangeAspect="1" noChangeArrowheads="1"/>
          </p:cNvPicPr>
          <p:nvPr/>
        </p:nvPicPr>
        <p:blipFill>
          <a:blip r:embed="rId2" cstate="print"/>
          <a:srcRect/>
          <a:stretch>
            <a:fillRect/>
          </a:stretch>
        </p:blipFill>
        <p:spPr bwMode="auto">
          <a:xfrm>
            <a:off x="18716724" y="28289424"/>
            <a:ext cx="1571636" cy="1428559"/>
          </a:xfrm>
          <a:prstGeom prst="rect">
            <a:avLst/>
          </a:prstGeom>
          <a:noFill/>
        </p:spPr>
      </p:pic>
      <p:pic>
        <p:nvPicPr>
          <p:cNvPr id="9" name="Picture 2" descr="D:\МОЯ РОБОТА ФОТО ЗАХОДИ\Подаруй книгу  бібліотеці\SAM_1963.JPG"/>
          <p:cNvPicPr>
            <a:picLocks noChangeAspect="1" noChangeArrowheads="1"/>
          </p:cNvPicPr>
          <p:nvPr/>
        </p:nvPicPr>
        <p:blipFill>
          <a:blip r:embed="rId2" cstate="print"/>
          <a:srcRect/>
          <a:stretch>
            <a:fillRect/>
          </a:stretch>
        </p:blipFill>
        <p:spPr bwMode="auto">
          <a:xfrm>
            <a:off x="33647266" y="34575968"/>
            <a:ext cx="1571636" cy="1428559"/>
          </a:xfrm>
          <a:prstGeom prst="rect">
            <a:avLst/>
          </a:prstGeom>
          <a:noFill/>
        </p:spPr>
      </p:pic>
      <p:pic>
        <p:nvPicPr>
          <p:cNvPr id="10" name="Picture 2" descr="D:\МОЯ РОБОТА ФОТО ЗАХОДИ\Подаруй книгу  бібліотеці\SAM_1963.JPG"/>
          <p:cNvPicPr>
            <a:picLocks noChangeAspect="1" noChangeArrowheads="1"/>
          </p:cNvPicPr>
          <p:nvPr/>
        </p:nvPicPr>
        <p:blipFill>
          <a:blip r:embed="rId2" cstate="print"/>
          <a:srcRect/>
          <a:stretch>
            <a:fillRect/>
          </a:stretch>
        </p:blipFill>
        <p:spPr bwMode="auto">
          <a:xfrm>
            <a:off x="37933546" y="35218910"/>
            <a:ext cx="1571636" cy="1428559"/>
          </a:xfrm>
          <a:prstGeom prst="rect">
            <a:avLst/>
          </a:prstGeom>
          <a:noFill/>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285729"/>
            <a:ext cx="6786610" cy="6186309"/>
          </a:xfrm>
          <a:prstGeom prst="rect">
            <a:avLst/>
          </a:prstGeom>
        </p:spPr>
        <p:txBody>
          <a:bodyPr wrap="square">
            <a:spAutoFit/>
          </a:bodyPr>
          <a:lstStyle/>
          <a:p>
            <a:pPr algn="ctr"/>
            <a:r>
              <a:rPr lang="uk-UA" sz="2400" b="1" dirty="0" smtClean="0">
                <a:solidFill>
                  <a:srgbClr val="0070C0"/>
                </a:solidFill>
                <a:latin typeface="Cambria" pitchFamily="18" charset="0"/>
              </a:rPr>
              <a:t>Сучасний стан  фонду бібліотеки 2017р.</a:t>
            </a:r>
          </a:p>
          <a:p>
            <a:pPr algn="ctr"/>
            <a:endParaRPr lang="uk-UA" sz="2800" b="1" dirty="0" smtClean="0">
              <a:solidFill>
                <a:srgbClr val="0070C0"/>
              </a:solidFill>
              <a:latin typeface="Cambria" pitchFamily="18" charset="0"/>
            </a:endParaRPr>
          </a:p>
          <a:p>
            <a:r>
              <a:rPr lang="uk-UA" sz="2000" dirty="0" smtClean="0">
                <a:solidFill>
                  <a:srgbClr val="0070C0"/>
                </a:solidFill>
                <a:latin typeface="Times New Roman" pitchFamily="18" charset="0"/>
                <a:cs typeface="Times New Roman" pitchFamily="18" charset="0"/>
              </a:rPr>
              <a:t>Бібліотека знаходиться в приміщенні </a:t>
            </a:r>
            <a:r>
              <a:rPr lang="uk-UA" sz="2000" dirty="0" err="1" smtClean="0">
                <a:solidFill>
                  <a:srgbClr val="0070C0"/>
                </a:solidFill>
                <a:latin typeface="Times New Roman" pitchFamily="18" charset="0"/>
                <a:cs typeface="Times New Roman" pitchFamily="18" charset="0"/>
              </a:rPr>
              <a:t>Чудельської</a:t>
            </a:r>
            <a:r>
              <a:rPr lang="uk-UA" sz="2000" dirty="0" smtClean="0">
                <a:solidFill>
                  <a:srgbClr val="0070C0"/>
                </a:solidFill>
                <a:latin typeface="Times New Roman" pitchFamily="18" charset="0"/>
                <a:cs typeface="Times New Roman" pitchFamily="18" charset="0"/>
              </a:rPr>
              <a:t> сільської ради. </a:t>
            </a:r>
          </a:p>
          <a:p>
            <a:r>
              <a:rPr lang="uk-UA" sz="2000" dirty="0" smtClean="0">
                <a:solidFill>
                  <a:srgbClr val="0070C0"/>
                </a:solidFill>
                <a:latin typeface="Times New Roman" pitchFamily="18" charset="0"/>
                <a:cs typeface="Times New Roman" pitchFamily="18" charset="0"/>
              </a:rPr>
              <a:t>Завідувач бібліотеки Н.В.</a:t>
            </a:r>
            <a:r>
              <a:rPr lang="uk-UA" sz="2000" dirty="0" err="1" smtClean="0">
                <a:solidFill>
                  <a:srgbClr val="0070C0"/>
                </a:solidFill>
                <a:latin typeface="Times New Roman" pitchFamily="18" charset="0"/>
                <a:cs typeface="Times New Roman" pitchFamily="18" charset="0"/>
              </a:rPr>
              <a:t>Мелещук</a:t>
            </a:r>
            <a:endParaRPr lang="uk-UA" sz="2000" dirty="0" smtClean="0">
              <a:solidFill>
                <a:srgbClr val="0070C0"/>
              </a:solidFill>
              <a:latin typeface="Times New Roman" pitchFamily="18" charset="0"/>
              <a:cs typeface="Times New Roman" pitchFamily="18" charset="0"/>
            </a:endParaRPr>
          </a:p>
          <a:p>
            <a:endParaRPr lang="uk-UA" sz="2000" dirty="0" smtClean="0">
              <a:solidFill>
                <a:srgbClr val="0070C0"/>
              </a:solidFill>
              <a:latin typeface="Times New Roman" pitchFamily="18" charset="0"/>
              <a:cs typeface="Times New Roman" pitchFamily="18" charset="0"/>
            </a:endParaRPr>
          </a:p>
          <a:p>
            <a:r>
              <a:rPr lang="uk-UA" sz="2000" dirty="0" smtClean="0">
                <a:solidFill>
                  <a:srgbClr val="0070C0"/>
                </a:solidFill>
                <a:latin typeface="Times New Roman" pitchFamily="18" charset="0"/>
                <a:cs typeface="Times New Roman" pitchFamily="18" charset="0"/>
              </a:rPr>
              <a:t>На даний час фонд </a:t>
            </a:r>
            <a:r>
              <a:rPr lang="uk-UA" sz="2000" dirty="0" err="1" smtClean="0">
                <a:solidFill>
                  <a:srgbClr val="0070C0"/>
                </a:solidFill>
                <a:latin typeface="Times New Roman" pitchFamily="18" charset="0"/>
                <a:cs typeface="Times New Roman" pitchFamily="18" charset="0"/>
              </a:rPr>
              <a:t>Чудельської</a:t>
            </a:r>
            <a:r>
              <a:rPr lang="uk-UA" sz="2000" dirty="0" smtClean="0">
                <a:solidFill>
                  <a:srgbClr val="0070C0"/>
                </a:solidFill>
                <a:latin typeface="Times New Roman" pitchFamily="18" charset="0"/>
                <a:cs typeface="Times New Roman" pitchFamily="18" charset="0"/>
              </a:rPr>
              <a:t> сільської бібліотеки становить</a:t>
            </a:r>
          </a:p>
          <a:p>
            <a:r>
              <a:rPr lang="uk-UA" sz="2000" dirty="0" smtClean="0">
                <a:solidFill>
                  <a:srgbClr val="0070C0"/>
                </a:solidFill>
                <a:latin typeface="Times New Roman" pitchFamily="18" charset="0"/>
                <a:cs typeface="Times New Roman" pitchFamily="18" charset="0"/>
              </a:rPr>
              <a:t>6177 примірників документів</a:t>
            </a:r>
          </a:p>
          <a:p>
            <a:endParaRPr lang="uk-UA" sz="2000" dirty="0" smtClean="0">
              <a:solidFill>
                <a:srgbClr val="0070C0"/>
              </a:solidFill>
              <a:latin typeface="Times New Roman" pitchFamily="18" charset="0"/>
              <a:cs typeface="Times New Roman" pitchFamily="18" charset="0"/>
            </a:endParaRPr>
          </a:p>
          <a:p>
            <a:r>
              <a:rPr lang="uk-UA" sz="2000" dirty="0" smtClean="0">
                <a:solidFill>
                  <a:srgbClr val="0070C0"/>
                </a:solidFill>
                <a:latin typeface="Times New Roman" pitchFamily="18" charset="0"/>
                <a:cs typeface="Times New Roman" pitchFamily="18" charset="0"/>
              </a:rPr>
              <a:t>На сьогоднішній день бібліотека обслуговує</a:t>
            </a:r>
          </a:p>
          <a:p>
            <a:r>
              <a:rPr lang="uk-UA" sz="2000" dirty="0" smtClean="0">
                <a:solidFill>
                  <a:srgbClr val="0070C0"/>
                </a:solidFill>
                <a:latin typeface="Times New Roman" pitchFamily="18" charset="0"/>
                <a:cs typeface="Times New Roman" pitchFamily="18" charset="0"/>
              </a:rPr>
              <a:t> 478  читачів з них</a:t>
            </a:r>
          </a:p>
          <a:p>
            <a:r>
              <a:rPr lang="uk-UA" sz="2000" dirty="0" smtClean="0">
                <a:solidFill>
                  <a:srgbClr val="0070C0"/>
                </a:solidFill>
                <a:latin typeface="Times New Roman" pitchFamily="18" charset="0"/>
                <a:cs typeface="Times New Roman" pitchFamily="18" charset="0"/>
              </a:rPr>
              <a:t>  71 чоловік дітей.</a:t>
            </a:r>
          </a:p>
          <a:p>
            <a:endParaRPr lang="uk-UA" dirty="0" smtClean="0"/>
          </a:p>
          <a:p>
            <a:endParaRPr lang="uk-UA" dirty="0" smtClean="0"/>
          </a:p>
          <a:p>
            <a:endParaRPr lang="uk-UA" dirty="0" smtClean="0"/>
          </a:p>
          <a:p>
            <a:r>
              <a:rPr lang="uk-UA" dirty="0" smtClean="0"/>
              <a:t> </a:t>
            </a:r>
          </a:p>
          <a:p>
            <a:endParaRPr lang="uk-UA" dirty="0" smtClean="0"/>
          </a:p>
          <a:p>
            <a:endParaRPr lang="uk-UA" dirty="0" smtClean="0"/>
          </a:p>
          <a:p>
            <a:endParaRPr lang="uk-UA" dirty="0" smtClean="0"/>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14290"/>
            <a:ext cx="8643998" cy="2431435"/>
          </a:xfrm>
          <a:prstGeom prst="rect">
            <a:avLst/>
          </a:prstGeom>
        </p:spPr>
        <p:txBody>
          <a:bodyPr wrap="square">
            <a:spAutoFit/>
          </a:bodyPr>
          <a:lstStyle/>
          <a:p>
            <a:endParaRPr lang="uk-UA" sz="1400" dirty="0" smtClean="0"/>
          </a:p>
          <a:p>
            <a:r>
              <a:rPr lang="uk-UA" sz="2400" dirty="0" smtClean="0">
                <a:solidFill>
                  <a:srgbClr val="0070C0"/>
                </a:solidFill>
                <a:latin typeface="Cambria" pitchFamily="18" charset="0"/>
              </a:rPr>
              <a:t>З далекого минулого прийшло до нас рукоділля – «рук діло»: шиття, плетіння, в’язання, вишивання…І виникло воно з любові до рідної землі і батьківської оселі, зі спілкування з навколишнім світом та з потреби не тільки бачити красу, а й творити її власними руками.</a:t>
            </a:r>
          </a:p>
          <a:p>
            <a:endParaRPr lang="uk-UA" dirty="0"/>
          </a:p>
        </p:txBody>
      </p:sp>
      <p:pic>
        <p:nvPicPr>
          <p:cNvPr id="5" name="Рисунок 4" descr="G:\Реклама на плакат\IMG_0313.jpg"/>
          <p:cNvPicPr/>
          <p:nvPr/>
        </p:nvPicPr>
        <p:blipFill>
          <a:blip r:embed="rId2" cstate="print"/>
          <a:srcRect/>
          <a:stretch>
            <a:fillRect/>
          </a:stretch>
        </p:blipFill>
        <p:spPr bwMode="auto">
          <a:xfrm>
            <a:off x="5722673" y="3929042"/>
            <a:ext cx="3421327" cy="2928958"/>
          </a:xfrm>
          <a:prstGeom prst="rect">
            <a:avLst/>
          </a:prstGeom>
          <a:ln>
            <a:noFill/>
          </a:ln>
          <a:effectLst>
            <a:softEdge rad="112500"/>
          </a:effectLst>
        </p:spPr>
      </p:pic>
      <p:pic>
        <p:nvPicPr>
          <p:cNvPr id="10" name="Рисунок 9" descr="G:\Реклама на плакат\IMG_0110.jpg"/>
          <p:cNvPicPr/>
          <p:nvPr/>
        </p:nvPicPr>
        <p:blipFill>
          <a:blip r:embed="rId3" cstate="print"/>
          <a:srcRect/>
          <a:stretch>
            <a:fillRect/>
          </a:stretch>
        </p:blipFill>
        <p:spPr bwMode="auto">
          <a:xfrm>
            <a:off x="0" y="3714752"/>
            <a:ext cx="3504743" cy="2848869"/>
          </a:xfrm>
          <a:prstGeom prst="rect">
            <a:avLst/>
          </a:prstGeom>
          <a:ln>
            <a:noFill/>
          </a:ln>
          <a:effectLst>
            <a:softEdge rad="112500"/>
          </a:effectLst>
        </p:spPr>
      </p:pic>
      <p:pic>
        <p:nvPicPr>
          <p:cNvPr id="11" name="Рисунок 10" descr="G:\Реклама на плакат\IMG_3094.jpg"/>
          <p:cNvPicPr/>
          <p:nvPr/>
        </p:nvPicPr>
        <p:blipFill>
          <a:blip r:embed="rId4" cstate="print"/>
          <a:srcRect/>
          <a:stretch>
            <a:fillRect/>
          </a:stretch>
        </p:blipFill>
        <p:spPr bwMode="auto">
          <a:xfrm>
            <a:off x="2714612" y="2428868"/>
            <a:ext cx="3429024" cy="2861048"/>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285728"/>
            <a:ext cx="8429684" cy="5632311"/>
          </a:xfrm>
          <a:prstGeom prst="rect">
            <a:avLst/>
          </a:prstGeom>
        </p:spPr>
        <p:txBody>
          <a:bodyPr wrap="square">
            <a:spAutoFit/>
          </a:bodyPr>
          <a:lstStyle/>
          <a:p>
            <a:r>
              <a:rPr lang="uk-UA" sz="2000" dirty="0" smtClean="0">
                <a:solidFill>
                  <a:srgbClr val="0070C0"/>
                </a:solidFill>
                <a:latin typeface="Constantia" pitchFamily="18" charset="0"/>
              </a:rPr>
              <a:t>Тому з січня 2012 року на базі ПШБ було створено клуб за інтересами народознавчого характеру  «Віночок». Головою клубу  є завідувачка бібліотеки Н.В. </a:t>
            </a:r>
            <a:r>
              <a:rPr lang="uk-UA" sz="2000" dirty="0" err="1" smtClean="0">
                <a:solidFill>
                  <a:srgbClr val="0070C0"/>
                </a:solidFill>
                <a:latin typeface="Constantia" pitchFamily="18" charset="0"/>
              </a:rPr>
              <a:t>Мелещук</a:t>
            </a:r>
            <a:r>
              <a:rPr lang="uk-UA" sz="2000" dirty="0" smtClean="0">
                <a:solidFill>
                  <a:srgbClr val="0070C0"/>
                </a:solidFill>
                <a:latin typeface="Constantia" pitchFamily="18" charset="0"/>
              </a:rPr>
              <a:t>.  </a:t>
            </a:r>
          </a:p>
          <a:p>
            <a:r>
              <a:rPr lang="uk-UA" sz="2000" dirty="0" smtClean="0">
                <a:solidFill>
                  <a:srgbClr val="0070C0"/>
                </a:solidFill>
                <a:latin typeface="Constantia" pitchFamily="18" charset="0"/>
              </a:rPr>
              <a:t>Мета клубу:  формувати почуття прекрасного, любити і  берегти традиції та звичаї рідного краю. Члени клубу охоче беруть участь в різних районних заходах «Мистецтво одного села», День Незалежності  України, у заходах </a:t>
            </a:r>
            <a:r>
              <a:rPr lang="uk-UA" sz="2000" dirty="0" err="1" smtClean="0">
                <a:solidFill>
                  <a:srgbClr val="0070C0"/>
                </a:solidFill>
                <a:latin typeface="Constantia" pitchFamily="18" charset="0"/>
              </a:rPr>
              <a:t>КДК</a:t>
            </a:r>
            <a:r>
              <a:rPr lang="uk-UA" sz="2000" dirty="0" smtClean="0">
                <a:solidFill>
                  <a:srgbClr val="0070C0"/>
                </a:solidFill>
                <a:latin typeface="Constantia" pitchFamily="18" charset="0"/>
              </a:rPr>
              <a:t>, святкових програмах  свого села, обмінних концертах…</a:t>
            </a: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a:p>
            <a:endParaRPr lang="uk-UA" sz="2000" dirty="0" smtClean="0">
              <a:solidFill>
                <a:srgbClr val="0070C0"/>
              </a:solidFill>
              <a:latin typeface="Constantia" pitchFamily="18" charset="0"/>
            </a:endParaRPr>
          </a:p>
        </p:txBody>
      </p:sp>
      <p:pic>
        <p:nvPicPr>
          <p:cNvPr id="7" name="Picture 5"/>
          <p:cNvPicPr>
            <a:picLocks noChangeAspect="1" noChangeArrowheads="1"/>
          </p:cNvPicPr>
          <p:nvPr/>
        </p:nvPicPr>
        <p:blipFill>
          <a:blip r:embed="rId2" cstate="print"/>
          <a:srcRect/>
          <a:stretch>
            <a:fillRect/>
          </a:stretch>
        </p:blipFill>
        <p:spPr bwMode="auto">
          <a:xfrm>
            <a:off x="214282" y="2928934"/>
            <a:ext cx="4040443" cy="2928958"/>
          </a:xfrm>
          <a:prstGeom prst="rect">
            <a:avLst/>
          </a:prstGeom>
          <a:ln>
            <a:noFill/>
          </a:ln>
          <a:effectLst>
            <a:softEdge rad="112500"/>
          </a:effectLst>
        </p:spPr>
      </p:pic>
      <p:pic>
        <p:nvPicPr>
          <p:cNvPr id="18" name="Picture 3"/>
          <p:cNvPicPr>
            <a:picLocks noChangeAspect="1" noChangeArrowheads="1"/>
          </p:cNvPicPr>
          <p:nvPr/>
        </p:nvPicPr>
        <p:blipFill>
          <a:blip r:embed="rId3" cstate="print"/>
          <a:srcRect/>
          <a:stretch>
            <a:fillRect/>
          </a:stretch>
        </p:blipFill>
        <p:spPr bwMode="auto">
          <a:xfrm>
            <a:off x="4429124" y="3500438"/>
            <a:ext cx="4115579" cy="3143272"/>
          </a:xfrm>
          <a:prstGeom prst="rect">
            <a:avLst/>
          </a:prstGeom>
          <a:ln>
            <a:noFill/>
          </a:ln>
          <a:effectLst>
            <a:softEdge rad="112500"/>
          </a:effectLst>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643998" cy="1143000"/>
          </a:xfrm>
        </p:spPr>
        <p:txBody>
          <a:bodyPr>
            <a:normAutofit/>
          </a:bodyPr>
          <a:lstStyle/>
          <a:p>
            <a:r>
              <a:rPr lang="uk-UA" sz="3200" dirty="0" smtClean="0">
                <a:solidFill>
                  <a:srgbClr val="0070C0"/>
                </a:solidFill>
                <a:latin typeface="Constantia" pitchFamily="18" charset="0"/>
              </a:rPr>
              <a:t/>
            </a:r>
            <a:br>
              <a:rPr lang="uk-UA" sz="3200" dirty="0" smtClean="0">
                <a:solidFill>
                  <a:srgbClr val="0070C0"/>
                </a:solidFill>
                <a:latin typeface="Constantia" pitchFamily="18" charset="0"/>
              </a:rPr>
            </a:br>
            <a:endParaRPr lang="uk-UA" dirty="0">
              <a:solidFill>
                <a:schemeClr val="tx2"/>
              </a:solidFill>
            </a:endParaRPr>
          </a:p>
        </p:txBody>
      </p:sp>
      <p:pic>
        <p:nvPicPr>
          <p:cNvPr id="10242" name="Picture 2"/>
          <p:cNvPicPr>
            <a:picLocks noGrp="1" noChangeAspect="1" noChangeArrowheads="1"/>
          </p:cNvPicPr>
          <p:nvPr>
            <p:ph sz="quarter" idx="1"/>
          </p:nvPr>
        </p:nvPicPr>
        <p:blipFill>
          <a:blip r:embed="rId2"/>
          <a:srcRect/>
          <a:stretch>
            <a:fillRect/>
          </a:stretch>
        </p:blipFill>
        <p:spPr bwMode="auto">
          <a:xfrm>
            <a:off x="357158" y="2214554"/>
            <a:ext cx="3106782" cy="2330087"/>
          </a:xfrm>
          <a:prstGeom prst="rect">
            <a:avLst/>
          </a:prstGeom>
          <a:ln>
            <a:noFill/>
          </a:ln>
          <a:effectLst>
            <a:softEdge rad="112500"/>
          </a:effectLst>
        </p:spPr>
      </p:pic>
      <p:pic>
        <p:nvPicPr>
          <p:cNvPr id="4" name="Picture 4"/>
          <p:cNvPicPr>
            <a:picLocks noChangeAspect="1" noChangeArrowheads="1"/>
          </p:cNvPicPr>
          <p:nvPr/>
        </p:nvPicPr>
        <p:blipFill>
          <a:blip r:embed="rId3" cstate="print"/>
          <a:srcRect/>
          <a:stretch>
            <a:fillRect/>
          </a:stretch>
        </p:blipFill>
        <p:spPr bwMode="auto">
          <a:xfrm>
            <a:off x="3286116" y="3286124"/>
            <a:ext cx="2928958" cy="2317632"/>
          </a:xfrm>
          <a:prstGeom prst="rect">
            <a:avLst/>
          </a:prstGeom>
          <a:ln>
            <a:noFill/>
          </a:ln>
          <a:effectLst>
            <a:softEdge rad="112500"/>
          </a:effectLst>
        </p:spPr>
      </p:pic>
      <p:pic>
        <p:nvPicPr>
          <p:cNvPr id="5" name="Picture 3"/>
          <p:cNvPicPr>
            <a:picLocks noChangeAspect="1" noChangeArrowheads="1"/>
          </p:cNvPicPr>
          <p:nvPr/>
        </p:nvPicPr>
        <p:blipFill>
          <a:blip r:embed="rId4" cstate="print"/>
          <a:srcRect/>
          <a:stretch>
            <a:fillRect/>
          </a:stretch>
        </p:blipFill>
        <p:spPr bwMode="auto">
          <a:xfrm>
            <a:off x="5643570" y="4429132"/>
            <a:ext cx="3143272" cy="2214578"/>
          </a:xfrm>
          <a:prstGeom prst="rect">
            <a:avLst/>
          </a:prstGeom>
          <a:ln>
            <a:noFill/>
          </a:ln>
          <a:effectLst>
            <a:softEdge rad="112500"/>
          </a:effectLst>
        </p:spPr>
      </p:pic>
      <p:sp>
        <p:nvSpPr>
          <p:cNvPr id="6" name="Прямоугольник 5"/>
          <p:cNvSpPr/>
          <p:nvPr/>
        </p:nvSpPr>
        <p:spPr>
          <a:xfrm>
            <a:off x="285720" y="142853"/>
            <a:ext cx="8643998" cy="2031325"/>
          </a:xfrm>
          <a:prstGeom prst="rect">
            <a:avLst/>
          </a:prstGeom>
        </p:spPr>
        <p:txBody>
          <a:bodyPr wrap="square">
            <a:spAutoFit/>
          </a:bodyPr>
          <a:lstStyle/>
          <a:p>
            <a:r>
              <a:rPr lang="uk-UA" dirty="0" smtClean="0">
                <a:solidFill>
                  <a:srgbClr val="0070C0"/>
                </a:solidFill>
                <a:latin typeface="Constantia" pitchFamily="18" charset="0"/>
              </a:rPr>
              <a:t>На засіданнях весело проводять час: співають, вишивають, залучають молодь, розповідають про традиції свого села та українського народу, передають свої вміння  знання та  навички молодшому поколінню.  Сюди приходять, щоб поділитися знаннями, обмінятися  думками,  порадами або просто посидіти поспілкуватися, відпочити. Майстрині нашого села можуть показати майстер-клас, спілкуються, відпочивають від буденного, передають вміння і традиції нащадкам.</a:t>
            </a:r>
            <a:endParaRPr lang="uk-UA" dirty="0">
              <a:solidFill>
                <a:srgbClr val="0070C0"/>
              </a:solidFill>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285728"/>
            <a:ext cx="4471990" cy="571504"/>
          </a:xfrm>
        </p:spPr>
        <p:txBody>
          <a:bodyPr>
            <a:normAutofit fontScale="90000"/>
          </a:bodyPr>
          <a:lstStyle/>
          <a:p>
            <a:r>
              <a:rPr lang="uk-UA" sz="3200" b="1" dirty="0" smtClean="0">
                <a:solidFill>
                  <a:srgbClr val="0070C0"/>
                </a:solidFill>
                <a:latin typeface="Cambria" pitchFamily="18" charset="0"/>
              </a:rPr>
              <a:t>Дозвілля бібліотеки</a:t>
            </a:r>
            <a:endParaRPr lang="ru-RU" sz="3200" b="1" dirty="0">
              <a:solidFill>
                <a:srgbClr val="0070C0"/>
              </a:solidFill>
              <a:latin typeface="Cambria" pitchFamily="18" charset="0"/>
            </a:endParaRPr>
          </a:p>
        </p:txBody>
      </p:sp>
      <p:pic>
        <p:nvPicPr>
          <p:cNvPr id="3" name="Picture 3"/>
          <p:cNvPicPr>
            <a:picLocks noChangeAspect="1" noChangeArrowheads="1"/>
          </p:cNvPicPr>
          <p:nvPr/>
        </p:nvPicPr>
        <p:blipFill>
          <a:blip r:embed="rId2" cstate="print"/>
          <a:srcRect/>
          <a:stretch>
            <a:fillRect/>
          </a:stretch>
        </p:blipFill>
        <p:spPr bwMode="auto">
          <a:xfrm>
            <a:off x="5072066" y="928670"/>
            <a:ext cx="3571900" cy="2803942"/>
          </a:xfrm>
          <a:prstGeom prst="rect">
            <a:avLst/>
          </a:prstGeom>
          <a:ln>
            <a:noFill/>
          </a:ln>
          <a:effectLst>
            <a:softEdge rad="112500"/>
          </a:effectLst>
        </p:spPr>
      </p:pic>
      <p:pic>
        <p:nvPicPr>
          <p:cNvPr id="4" name="Picture 5"/>
          <p:cNvPicPr>
            <a:picLocks noChangeAspect="1" noChangeArrowheads="1"/>
          </p:cNvPicPr>
          <p:nvPr/>
        </p:nvPicPr>
        <p:blipFill>
          <a:blip r:embed="rId3" cstate="print"/>
          <a:srcRect r="30204"/>
          <a:stretch>
            <a:fillRect/>
          </a:stretch>
        </p:blipFill>
        <p:spPr bwMode="auto">
          <a:xfrm>
            <a:off x="2285984" y="1643049"/>
            <a:ext cx="3210968" cy="3580114"/>
          </a:xfrm>
          <a:prstGeom prst="rect">
            <a:avLst/>
          </a:prstGeom>
          <a:ln>
            <a:noFill/>
          </a:ln>
          <a:effectLst>
            <a:softEdge rad="112500"/>
          </a:effectLst>
        </p:spPr>
      </p:pic>
      <p:pic>
        <p:nvPicPr>
          <p:cNvPr id="11" name="Picture 2" descr="D:\МОЯ РОБОТА ФОТО ЗАХОДИ\Подаруй книгу  бібліотеці\SAM_1958.JPG"/>
          <p:cNvPicPr>
            <a:picLocks noChangeAspect="1" noChangeArrowheads="1"/>
          </p:cNvPicPr>
          <p:nvPr/>
        </p:nvPicPr>
        <p:blipFill>
          <a:blip r:embed="rId4" cstate="print"/>
          <a:srcRect/>
          <a:stretch>
            <a:fillRect/>
          </a:stretch>
        </p:blipFill>
        <p:spPr bwMode="auto">
          <a:xfrm>
            <a:off x="5143504" y="4071942"/>
            <a:ext cx="3370509" cy="2465925"/>
          </a:xfrm>
          <a:prstGeom prst="rect">
            <a:avLst/>
          </a:prstGeom>
          <a:ln>
            <a:noFill/>
          </a:ln>
          <a:effectLst>
            <a:softEdge rad="112500"/>
          </a:effectLst>
        </p:spPr>
      </p:pic>
      <p:pic>
        <p:nvPicPr>
          <p:cNvPr id="12" name="Picture 3" descr="D:\МОЯ РОБОТА ФОТО ЗАХОДИ\с.ЧУДЕЛЬ НЕЛЯ для РУСЛАНИ\Чудель Неля\заходи 2014\День Конституції  України 2014\День Конституції України (2).jpg"/>
          <p:cNvPicPr>
            <a:picLocks noChangeAspect="1" noChangeArrowheads="1"/>
          </p:cNvPicPr>
          <p:nvPr/>
        </p:nvPicPr>
        <p:blipFill>
          <a:blip r:embed="rId5" cstate="print"/>
          <a:srcRect/>
          <a:stretch>
            <a:fillRect/>
          </a:stretch>
        </p:blipFill>
        <p:spPr bwMode="auto">
          <a:xfrm>
            <a:off x="-1" y="4224650"/>
            <a:ext cx="2857489" cy="2204745"/>
          </a:xfrm>
          <a:prstGeom prst="rect">
            <a:avLst/>
          </a:prstGeom>
          <a:ln>
            <a:noFill/>
          </a:ln>
          <a:effectLst>
            <a:softEdge rad="112500"/>
          </a:effectLst>
        </p:spPr>
      </p:pic>
      <p:pic>
        <p:nvPicPr>
          <p:cNvPr id="13" name="Picture 2"/>
          <p:cNvPicPr>
            <a:picLocks noChangeAspect="1" noChangeArrowheads="1"/>
          </p:cNvPicPr>
          <p:nvPr/>
        </p:nvPicPr>
        <p:blipFill>
          <a:blip r:embed="rId6"/>
          <a:srcRect/>
          <a:stretch>
            <a:fillRect/>
          </a:stretch>
        </p:blipFill>
        <p:spPr bwMode="auto">
          <a:xfrm>
            <a:off x="0" y="714356"/>
            <a:ext cx="2857520" cy="2143140"/>
          </a:xfrm>
          <a:prstGeom prst="rect">
            <a:avLst/>
          </a:prstGeom>
          <a:ln>
            <a:noFill/>
          </a:ln>
          <a:effectLst>
            <a:softEdge rad="112500"/>
          </a:effectLst>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214290"/>
            <a:ext cx="6215106" cy="566738"/>
          </a:xfrm>
        </p:spPr>
        <p:txBody>
          <a:bodyPr>
            <a:noAutofit/>
          </a:bodyPr>
          <a:lstStyle/>
          <a:p>
            <a:r>
              <a:rPr lang="uk-UA" sz="3200" dirty="0" smtClean="0">
                <a:solidFill>
                  <a:srgbClr val="0070C0"/>
                </a:solidFill>
                <a:latin typeface="Cambria" pitchFamily="18" charset="0"/>
              </a:rPr>
              <a:t>Свята та будні бібліотеки</a:t>
            </a:r>
            <a:endParaRPr lang="uk-UA" sz="3200" dirty="0">
              <a:solidFill>
                <a:srgbClr val="0070C0"/>
              </a:solidFill>
              <a:latin typeface="Cambria" pitchFamily="18" charset="0"/>
            </a:endParaRPr>
          </a:p>
        </p:txBody>
      </p:sp>
      <p:pic>
        <p:nvPicPr>
          <p:cNvPr id="6146" name="Picture 2"/>
          <p:cNvPicPr>
            <a:picLocks noChangeAspect="1" noChangeArrowheads="1"/>
          </p:cNvPicPr>
          <p:nvPr/>
        </p:nvPicPr>
        <p:blipFill>
          <a:blip r:embed="rId2"/>
          <a:srcRect/>
          <a:stretch>
            <a:fillRect/>
          </a:stretch>
        </p:blipFill>
        <p:spPr bwMode="auto">
          <a:xfrm>
            <a:off x="214282" y="928670"/>
            <a:ext cx="2857520" cy="2143140"/>
          </a:xfrm>
          <a:prstGeom prst="rect">
            <a:avLst/>
          </a:prstGeom>
          <a:ln>
            <a:noFill/>
          </a:ln>
          <a:effectLst>
            <a:softEdge rad="112500"/>
          </a:effectLst>
        </p:spPr>
      </p:pic>
      <p:sp>
        <p:nvSpPr>
          <p:cNvPr id="10" name="Заголовок 1"/>
          <p:cNvSpPr txBox="1">
            <a:spLocks/>
          </p:cNvSpPr>
          <p:nvPr/>
        </p:nvSpPr>
        <p:spPr>
          <a:xfrm>
            <a:off x="285720" y="6286520"/>
            <a:ext cx="2714612" cy="35242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1" name="Заголовок 1"/>
          <p:cNvSpPr txBox="1">
            <a:spLocks/>
          </p:cNvSpPr>
          <p:nvPr/>
        </p:nvSpPr>
        <p:spPr>
          <a:xfrm>
            <a:off x="6429388" y="5715016"/>
            <a:ext cx="2714612" cy="571504"/>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16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День</a:t>
            </a:r>
            <a:r>
              <a:rPr kumimoji="0" lang="uk-UA" sz="160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Соборності и</a:t>
            </a:r>
            <a:endParaRPr kumimoji="0" lang="uk-UA" sz="16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2" name="Заголовок 1"/>
          <p:cNvSpPr txBox="1">
            <a:spLocks/>
          </p:cNvSpPr>
          <p:nvPr/>
        </p:nvSpPr>
        <p:spPr>
          <a:xfrm>
            <a:off x="4643438" y="3286124"/>
            <a:ext cx="2714612" cy="352424"/>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uk-UA" sz="16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6147" name="Picture 3"/>
          <p:cNvPicPr>
            <a:picLocks noChangeAspect="1" noChangeArrowheads="1"/>
          </p:cNvPicPr>
          <p:nvPr/>
        </p:nvPicPr>
        <p:blipFill>
          <a:blip r:embed="rId3"/>
          <a:srcRect/>
          <a:stretch>
            <a:fillRect/>
          </a:stretch>
        </p:blipFill>
        <p:spPr bwMode="auto">
          <a:xfrm>
            <a:off x="5072066" y="857232"/>
            <a:ext cx="3251200" cy="2438400"/>
          </a:xfrm>
          <a:prstGeom prst="rect">
            <a:avLst/>
          </a:prstGeom>
          <a:ln>
            <a:noFill/>
          </a:ln>
          <a:effectLst>
            <a:softEdge rad="112500"/>
          </a:effectLst>
        </p:spPr>
      </p:pic>
      <p:pic>
        <p:nvPicPr>
          <p:cNvPr id="6148" name="Picture 4"/>
          <p:cNvPicPr>
            <a:picLocks noChangeAspect="1" noChangeArrowheads="1"/>
          </p:cNvPicPr>
          <p:nvPr/>
        </p:nvPicPr>
        <p:blipFill>
          <a:blip r:embed="rId4" cstate="print"/>
          <a:srcRect/>
          <a:stretch>
            <a:fillRect/>
          </a:stretch>
        </p:blipFill>
        <p:spPr bwMode="auto">
          <a:xfrm>
            <a:off x="2714612" y="2643182"/>
            <a:ext cx="3136341" cy="2286016"/>
          </a:xfrm>
          <a:prstGeom prst="rect">
            <a:avLst/>
          </a:prstGeom>
          <a:ln>
            <a:noFill/>
          </a:ln>
          <a:effectLst>
            <a:softEdge rad="112500"/>
          </a:effectLst>
        </p:spPr>
      </p:pic>
      <p:pic>
        <p:nvPicPr>
          <p:cNvPr id="6149" name="Picture 5"/>
          <p:cNvPicPr>
            <a:picLocks noChangeAspect="1" noChangeArrowheads="1"/>
          </p:cNvPicPr>
          <p:nvPr/>
        </p:nvPicPr>
        <p:blipFill>
          <a:blip r:embed="rId5"/>
          <a:srcRect/>
          <a:stretch>
            <a:fillRect/>
          </a:stretch>
        </p:blipFill>
        <p:spPr bwMode="auto">
          <a:xfrm>
            <a:off x="5786446" y="4286256"/>
            <a:ext cx="2857520" cy="2143140"/>
          </a:xfrm>
          <a:prstGeom prst="rect">
            <a:avLst/>
          </a:prstGeom>
          <a:ln>
            <a:noFill/>
          </a:ln>
          <a:effectLst>
            <a:softEdge rad="112500"/>
          </a:effectLst>
        </p:spPr>
      </p:pic>
      <p:sp>
        <p:nvSpPr>
          <p:cNvPr id="16" name="Заголовок 1"/>
          <p:cNvSpPr txBox="1">
            <a:spLocks/>
          </p:cNvSpPr>
          <p:nvPr/>
        </p:nvSpPr>
        <p:spPr>
          <a:xfrm>
            <a:off x="3428992" y="6215082"/>
            <a:ext cx="2714612" cy="35242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16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6150" name="Picture 6"/>
          <p:cNvPicPr>
            <a:picLocks noChangeAspect="1" noChangeArrowheads="1"/>
          </p:cNvPicPr>
          <p:nvPr/>
        </p:nvPicPr>
        <p:blipFill>
          <a:blip r:embed="rId6" cstate="print"/>
          <a:srcRect/>
          <a:stretch>
            <a:fillRect/>
          </a:stretch>
        </p:blipFill>
        <p:spPr bwMode="auto">
          <a:xfrm>
            <a:off x="357157" y="4143380"/>
            <a:ext cx="2500331" cy="2071703"/>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581</TotalTime>
  <Words>505</Words>
  <Application>Microsoft Office PowerPoint</Application>
  <PresentationFormat>Екран (4:3)</PresentationFormat>
  <Paragraphs>85</Paragraphs>
  <Slides>12</Slides>
  <Notes>0</Notes>
  <HiddenSlides>0</HiddenSlides>
  <MMClips>1</MMClips>
  <ScaleCrop>false</ScaleCrop>
  <HeadingPairs>
    <vt:vector size="4" baseType="variant">
      <vt:variant>
        <vt:lpstr>Тема</vt:lpstr>
      </vt:variant>
      <vt:variant>
        <vt:i4>1</vt:i4>
      </vt:variant>
      <vt:variant>
        <vt:lpstr>Заголовки слайдів</vt:lpstr>
      </vt:variant>
      <vt:variant>
        <vt:i4>12</vt:i4>
      </vt:variant>
    </vt:vector>
  </HeadingPairs>
  <TitlesOfParts>
    <vt:vector size="13" baseType="lpstr">
      <vt:lpstr>Эркер</vt:lpstr>
      <vt:lpstr>Моя бібліотека  - дім мудрості, аптека для душі</vt:lpstr>
      <vt:lpstr>Презентація PowerPoint</vt:lpstr>
      <vt:lpstr>Історія бібліотеки</vt:lpstr>
      <vt:lpstr>Презентація PowerPoint</vt:lpstr>
      <vt:lpstr>Презентація PowerPoint</vt:lpstr>
      <vt:lpstr>Презентація PowerPoint</vt:lpstr>
      <vt:lpstr> </vt:lpstr>
      <vt:lpstr>Дозвілля бібліотеки</vt:lpstr>
      <vt:lpstr>Свята та будні бібліотеки</vt:lpstr>
      <vt:lpstr>Презентація PowerPoint</vt:lpstr>
      <vt:lpstr>Презентація PowerPoint</vt:lpstr>
      <vt:lpstr>          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LG</dc:creator>
  <cp:lastModifiedBy>admin</cp:lastModifiedBy>
  <cp:revision>62</cp:revision>
  <dcterms:created xsi:type="dcterms:W3CDTF">2017-06-20T12:54:38Z</dcterms:created>
  <dcterms:modified xsi:type="dcterms:W3CDTF">2017-09-24T11:37:15Z</dcterms:modified>
</cp:coreProperties>
</file>