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6" r:id="rId2"/>
    <p:sldId id="257" r:id="rId3"/>
    <p:sldId id="259" r:id="rId4"/>
    <p:sldId id="275" r:id="rId5"/>
    <p:sldId id="260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61" r:id="rId14"/>
    <p:sldId id="271" r:id="rId15"/>
    <p:sldId id="272" r:id="rId16"/>
    <p:sldId id="267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55" autoAdjust="0"/>
    <p:restoredTop sz="94660" autoAdjust="0"/>
  </p:normalViewPr>
  <p:slideViewPr>
    <p:cSldViewPr>
      <p:cViewPr>
        <p:scale>
          <a:sx n="81" d="100"/>
          <a:sy n="81" d="100"/>
        </p:scale>
        <p:origin x="-822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E1425-2B9B-4CE5-9187-6A653BDF73EF}" type="datetimeFigureOut">
              <a:rPr lang="uk-UA" smtClean="0"/>
              <a:pPr/>
              <a:t>18.09.2017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650C-F36D-414B-B352-A6AAE6AF370C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063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9000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Click="0" advTm="9000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Click="0" advTm="9000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Click="0" advTm="9000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9000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Click="0" advTm="9000"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Click="0" advTm="9000"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9000"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Click="0" advTm="9000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Click="0" advTm="9000"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Click="0" advTm="9000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18.09.2017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Click="0" advTm="9000">
    <p:cover dir="d"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file:///C:\Users\User1\Desktop\gimn-biblioteki%20(1)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7470648" cy="1143000"/>
          </a:xfrm>
        </p:spPr>
        <p:txBody>
          <a:bodyPr>
            <a:noAutofit/>
          </a:bodyPr>
          <a:lstStyle/>
          <a:p>
            <a:pPr algn="ctr"/>
            <a:r>
              <a:rPr lang="uk-UA" sz="40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Вас вітає </a:t>
            </a:r>
            <a:r>
              <a:rPr lang="uk-UA" sz="4000" b="1" i="1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Степанська</a:t>
            </a:r>
            <a:r>
              <a:rPr lang="uk-UA" sz="40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 </a:t>
            </a:r>
            <a:br>
              <a:rPr lang="uk-UA" sz="40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</a:br>
            <a:r>
              <a:rPr lang="uk-UA" sz="40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публічна бібліотек</a:t>
            </a:r>
            <a:r>
              <a:rPr lang="ru-RU" sz="40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а</a:t>
            </a:r>
            <a:endParaRPr lang="uk-UA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1772816"/>
            <a:ext cx="4752528" cy="3118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uk-UA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Бібліотека — море книг,</a:t>
            </a:r>
            <a:endPara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uk-UA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Бібліотека — храм науки... </a:t>
            </a:r>
            <a:endPara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uk-UA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Переступайте наш поріг, </a:t>
            </a:r>
            <a:endPara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uk-UA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Беріть скарби нетлінні в руки! </a:t>
            </a:r>
            <a:endPara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uk-UA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Нема прекрасніших доріг, </a:t>
            </a:r>
            <a:endPara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uk-UA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Ніж в цей вселюдський храм науки.</a:t>
            </a:r>
          </a:p>
          <a:p>
            <a:pPr algn="r">
              <a:defRPr/>
            </a:pPr>
            <a:r>
              <a:rPr lang="uk-UA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uk-UA" sz="2400" b="1" i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Гоць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8" descr="DSC006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140968"/>
            <a:ext cx="4307644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gimn-biblioteki (1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316416" y="638132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9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Зустрічі із учасниками АТО та бойових дій в Афганістані </a:t>
            </a:r>
            <a:endParaRPr lang="uk-UA" sz="3200" dirty="0"/>
          </a:p>
        </p:txBody>
      </p:sp>
      <p:pic>
        <p:nvPicPr>
          <p:cNvPr id="3" name="Picture 4" descr="D:\Мої докум\Фотографії\АТО 2015\P6071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437112"/>
            <a:ext cx="3536181" cy="24208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D:\Мої докум\Фотографії\Афган фото 2017\DSCN88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12776"/>
            <a:ext cx="3394720" cy="26980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D:\Мої докум\Фотографії\Конституція 2016\P62627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365104"/>
            <a:ext cx="2122421" cy="24928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D:\Мої докум\Фотографії\АТО 2015\IMG_74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484784"/>
            <a:ext cx="3125138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med" advClick="0" advTm="9031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70648" cy="1417320"/>
          </a:xfrm>
        </p:spPr>
        <p:txBody>
          <a:bodyPr>
            <a:noAutofit/>
          </a:bodyPr>
          <a:lstStyle/>
          <a:p>
            <a:pPr algn="ctr"/>
            <a:r>
              <a:rPr lang="uk-UA" sz="32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Зустріч з художником іконописцем Катериною </a:t>
            </a:r>
            <a:r>
              <a:rPr lang="uk-UA" sz="3200" b="1" i="1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Ширко</a:t>
            </a:r>
            <a:endParaRPr lang="uk-UA" sz="3200" dirty="0">
              <a:latin typeface="Georgia" pitchFamily="18" charset="0"/>
            </a:endParaRPr>
          </a:p>
        </p:txBody>
      </p:sp>
      <p:pic>
        <p:nvPicPr>
          <p:cNvPr id="3" name="Picture 4" descr="SAM_14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049688"/>
            <a:ext cx="3168352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6" descr="getImage?photoId=486540805514&amp;photoType=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412776"/>
            <a:ext cx="3632200" cy="28411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8" descr="getImage?photoId=486540807306&amp;photoType=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268760"/>
            <a:ext cx="3312368" cy="2506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9" descr="SAM_15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495800"/>
            <a:ext cx="3365624" cy="2362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med" advClick="0" advTm="10828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70648" cy="980728"/>
          </a:xfrm>
        </p:spPr>
        <p:txBody>
          <a:bodyPr>
            <a:normAutofit/>
          </a:bodyPr>
          <a:lstStyle/>
          <a:p>
            <a:pPr algn="ctr"/>
            <a:r>
              <a:rPr lang="uk-UA" sz="40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Робота з молоддю</a:t>
            </a:r>
            <a:endParaRPr lang="uk-UA" sz="4000" dirty="0"/>
          </a:p>
        </p:txBody>
      </p:sp>
      <p:pic>
        <p:nvPicPr>
          <p:cNvPr id="3" name="Picture 10" descr="D:\Мої докум\Фотографії\Соборність\Свято Соборності в бібліотеці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83568" y="1340768"/>
            <a:ext cx="4256119" cy="28446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6" descr="DSC026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44615">
            <a:off x="755576" y="4504432"/>
            <a:ext cx="3530352" cy="2353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9" descr="D:\Мої докум\Фотографії\Соборність\P1184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193899"/>
            <a:ext cx="3888432" cy="2664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D:\Мої докум\Фотографії\Садок  Льонок - вистава\P61111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412776"/>
            <a:ext cx="3269471" cy="2451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5813">
    <p:strips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70648" cy="16288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i="1" dirty="0" smtClean="0">
                <a:solidFill>
                  <a:srgbClr val="EDECEE"/>
                </a:solidFill>
                <a:latin typeface="Georgia" pitchFamily="18" charset="0"/>
              </a:rPr>
              <a:t>Для наймолодших відвідувачів працює </a:t>
            </a:r>
            <a:r>
              <a:rPr lang="uk-UA" sz="3100" b="1" i="1" dirty="0" err="1" smtClean="0">
                <a:solidFill>
                  <a:srgbClr val="EDECEE"/>
                </a:solidFill>
                <a:latin typeface="Georgia" pitchFamily="18" charset="0"/>
              </a:rPr>
              <a:t>бібліокафе</a:t>
            </a:r>
            <a:r>
              <a:rPr lang="uk-UA" sz="31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                                        </a:t>
            </a:r>
            <a:r>
              <a:rPr lang="uk-UA" sz="3100" b="1" i="1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“Книжкова</a:t>
            </a:r>
            <a:r>
              <a:rPr lang="uk-UA" sz="31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 </a:t>
            </a:r>
            <a:r>
              <a:rPr lang="uk-UA" sz="3100" b="1" i="1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смакота</a:t>
            </a:r>
            <a:r>
              <a:rPr lang="uk-UA" sz="4800" b="1" i="1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”</a:t>
            </a:r>
            <a:endParaRPr lang="uk-UA" dirty="0"/>
          </a:p>
        </p:txBody>
      </p:sp>
      <p:pic>
        <p:nvPicPr>
          <p:cNvPr id="5" name="Picture 8" descr="DSCN08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7544" y="1772816"/>
            <a:ext cx="3962400" cy="4572000"/>
          </a:xfrm>
          <a:prstGeom prst="flowChartAlternateProcess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4" descr="DSC042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272">
            <a:off x="5887806" y="1649776"/>
            <a:ext cx="3187700" cy="2390775"/>
          </a:xfrm>
          <a:prstGeom prst="flowChartTerminator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3" descr="фото бібліотека 010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1329466">
            <a:off x="4735003" y="3990359"/>
            <a:ext cx="3386137" cy="2448272"/>
          </a:xfrm>
          <a:prstGeom prst="flowChartTerminator">
            <a:avLst/>
          </a:prstGeom>
          <a:noFill/>
          <a:ln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  <p:transition spd="med" advClick="0" advTm="12547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70648" cy="936104"/>
          </a:xfrm>
        </p:spPr>
        <p:txBody>
          <a:bodyPr>
            <a:normAutofit/>
          </a:bodyPr>
          <a:lstStyle/>
          <a:p>
            <a:pPr algn="ctr"/>
            <a:r>
              <a:rPr lang="uk-UA" sz="40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Літня тераса</a:t>
            </a:r>
            <a:endParaRPr lang="uk-UA" sz="4000" dirty="0"/>
          </a:p>
        </p:txBody>
      </p:sp>
      <p:pic>
        <p:nvPicPr>
          <p:cNvPr id="3" name="Рисунок 3" descr="P609463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12776"/>
            <a:ext cx="3505200" cy="2133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2" descr="Літні посиденьки Читаємо під сімейною парасолькою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16669">
            <a:off x="4724400" y="1524000"/>
            <a:ext cx="3219450" cy="220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6" descr="mWUIRPlDhY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861048"/>
            <a:ext cx="3622550" cy="2597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D:\Мої докум\Фотографії\Відпоч в бібліот  !!!!!\P80929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810000"/>
            <a:ext cx="3276600" cy="2530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med" advClick="0" advTm="1028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70648" cy="1224136"/>
          </a:xfrm>
        </p:spPr>
        <p:txBody>
          <a:bodyPr>
            <a:noAutofit/>
          </a:bodyPr>
          <a:lstStyle/>
          <a:p>
            <a:pPr algn="ctr"/>
            <a:r>
              <a:rPr lang="uk-UA" sz="36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Туристичними стежками </a:t>
            </a:r>
            <a:r>
              <a:rPr lang="uk-UA" sz="3600" b="1" i="1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Степанщини</a:t>
            </a:r>
            <a:endParaRPr lang="uk-UA" sz="3600" dirty="0"/>
          </a:p>
        </p:txBody>
      </p:sp>
      <p:pic>
        <p:nvPicPr>
          <p:cNvPr id="3" name="Picture 2" descr="D:\Мої докум\Фотографії\Туристичний похід  в Гутвин\IMG_0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587824" cy="2592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:\Мої докум\Фотографії\Екс до каплички\P6281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3973016" cy="25796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:\Мої докум\Фотографії\Екскурс Ворцелі\P1140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295269"/>
            <a:ext cx="3587824" cy="2562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D:\Мої докум\Фотографії\Тризуб\P1150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322032"/>
            <a:ext cx="3973016" cy="25359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5297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2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Наші читачі – переможці районного конкурсу                      </a:t>
            </a:r>
            <a:r>
              <a:rPr lang="uk-UA" sz="3200" b="1" i="1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“Читач</a:t>
            </a:r>
            <a:r>
              <a:rPr lang="uk-UA" sz="32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 </a:t>
            </a:r>
            <a:r>
              <a:rPr lang="uk-UA" sz="3200" b="1" i="1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року”</a:t>
            </a:r>
            <a:endParaRPr lang="uk-UA" sz="3200" dirty="0"/>
          </a:p>
        </p:txBody>
      </p:sp>
      <p:pic>
        <p:nvPicPr>
          <p:cNvPr id="3" name="Picture 2" descr="D:\Мої докум\Фотографії\Кращі читачі\DSCF1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05000"/>
            <a:ext cx="2514600" cy="3733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4" descr="P315205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905000"/>
            <a:ext cx="2514600" cy="3733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:\Мої докум\Фотографії\Кращий читач 2017\P31642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905000"/>
            <a:ext cx="2819400" cy="37385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med" advClick="0" advTm="7594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70648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i="1" dirty="0" smtClean="0">
                <a:latin typeface="Georgia" pitchFamily="18" charset="0"/>
              </a:rPr>
              <a:t>Шановні користувачі!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52737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1600" b="1" i="1" dirty="0" smtClean="0">
                <a:latin typeface="Georgia" pitchFamily="18" charset="0"/>
              </a:rPr>
              <a:t>Запрошуємо Вас відвідати нашу бібліотеку.                                                                                                        У нас Ви зможете: </a:t>
            </a:r>
          </a:p>
          <a:p>
            <a:pPr algn="ctr">
              <a:spcBef>
                <a:spcPct val="0"/>
              </a:spcBef>
            </a:pPr>
            <a:r>
              <a:rPr lang="uk-UA" sz="1600" b="1" i="1" dirty="0" smtClean="0">
                <a:latin typeface="Georgia" pitchFamily="18" charset="0"/>
              </a:rPr>
              <a:t>- взяти книгу на абонементі для читання додому;</a:t>
            </a:r>
          </a:p>
          <a:p>
            <a:pPr algn="ctr">
              <a:spcBef>
                <a:spcPct val="0"/>
              </a:spcBef>
            </a:pPr>
            <a:r>
              <a:rPr lang="uk-UA" sz="1600" b="1" i="1" dirty="0" smtClean="0">
                <a:latin typeface="Georgia" pitchFamily="18" charset="0"/>
              </a:rPr>
              <a:t>- користуватися електронними ресурсами;                                                                                                     - одержати кваліфіковану відповідь на будь-яке запитання;                                                                                                             - відвідати різноманітні культурні заходи, що відбуваються в бібліотеці, відпочити, знайти однодумців.</a:t>
            </a:r>
          </a:p>
        </p:txBody>
      </p:sp>
      <p:pic>
        <p:nvPicPr>
          <p:cNvPr id="5" name="Picture 6" descr="C:\Users\User1\Desktop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140968"/>
            <a:ext cx="3733800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51520" y="5229200"/>
            <a:ext cx="828092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latin typeface="Georgia" pitchFamily="18" charset="0"/>
                <a:cs typeface="Times New Roman" pitchFamily="18" charset="0"/>
              </a:rPr>
              <a:t>Графік</a:t>
            </a:r>
            <a:r>
              <a:rPr lang="ru-RU" sz="2400" b="1" i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Georgia" pitchFamily="18" charset="0"/>
                <a:cs typeface="Times New Roman" pitchFamily="18" charset="0"/>
              </a:rPr>
              <a:t>роботи</a:t>
            </a:r>
            <a:r>
              <a:rPr lang="ru-RU" sz="2400" b="1" i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Georgia" pitchFamily="18" charset="0"/>
                <a:cs typeface="Times New Roman" pitchFamily="18" charset="0"/>
              </a:rPr>
              <a:t>бібліотеки</a:t>
            </a:r>
            <a:r>
              <a:rPr lang="ru-RU" sz="2400" b="1" i="1" dirty="0" smtClean="0">
                <a:latin typeface="Georgia" pitchFamily="18" charset="0"/>
                <a:cs typeface="Times New Roman" pitchFamily="18" charset="0"/>
              </a:rPr>
              <a:t>: </a:t>
            </a:r>
          </a:p>
          <a:p>
            <a:pPr algn="ctr"/>
            <a:endParaRPr lang="ru-RU" sz="800" b="1" i="1" dirty="0" smtClean="0"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Georgia" pitchFamily="18" charset="0"/>
                <a:cs typeface="Times New Roman" pitchFamily="18" charset="0"/>
              </a:rPr>
              <a:t>Ми </a:t>
            </a:r>
            <a:r>
              <a:rPr lang="ru-RU" sz="2000" b="1" i="1" dirty="0" err="1" smtClean="0">
                <a:latin typeface="Georgia" pitchFamily="18" charset="0"/>
                <a:cs typeface="Times New Roman" pitchFamily="18" charset="0"/>
              </a:rPr>
              <a:t>працюємо</a:t>
            </a:r>
            <a:r>
              <a:rPr lang="ru-RU" sz="2000" b="1" i="1" dirty="0" smtClean="0">
                <a:latin typeface="Georgia" pitchFamily="18" charset="0"/>
                <a:cs typeface="Times New Roman" pitchFamily="18" charset="0"/>
              </a:rPr>
              <a:t> для Вас </a:t>
            </a:r>
            <a:r>
              <a:rPr lang="ru-RU" sz="2000" b="1" i="1" dirty="0" err="1" smtClean="0">
                <a:latin typeface="Georgia" pitchFamily="18" charset="0"/>
                <a:cs typeface="Times New Roman" pitchFamily="18" charset="0"/>
              </a:rPr>
              <a:t>щодня</a:t>
            </a:r>
            <a:r>
              <a:rPr lang="ru-RU" sz="2000" b="1" i="1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latin typeface="Georgia" pitchFamily="18" charset="0"/>
                <a:cs typeface="Times New Roman" pitchFamily="18" charset="0"/>
              </a:rPr>
              <a:t>крім</a:t>
            </a:r>
            <a:r>
              <a:rPr lang="ru-RU" sz="2000" b="1" i="1" dirty="0" smtClean="0">
                <a:latin typeface="Georgia" pitchFamily="18" charset="0"/>
                <a:cs typeface="Times New Roman" pitchFamily="18" charset="0"/>
              </a:rPr>
              <a:t>  </a:t>
            </a:r>
            <a:r>
              <a:rPr lang="ru-RU" sz="2000" b="1" i="1" dirty="0" err="1" smtClean="0">
                <a:latin typeface="Georgia" pitchFamily="18" charset="0"/>
                <a:cs typeface="Times New Roman" pitchFamily="18" charset="0"/>
              </a:rPr>
              <a:t>понеділка</a:t>
            </a:r>
            <a:r>
              <a:rPr lang="ru-RU" sz="2000" b="1" i="1" dirty="0" smtClean="0">
                <a:latin typeface="Georgia" pitchFamily="18" charset="0"/>
                <a:cs typeface="Times New Roman" pitchFamily="18" charset="0"/>
              </a:rPr>
              <a:t>                                                                               з 9.00 до </a:t>
            </a:r>
            <a:r>
              <a:rPr lang="ru-RU" sz="2000" b="1" i="1" dirty="0" smtClean="0">
                <a:latin typeface="Georgia" pitchFamily="18" charset="0"/>
                <a:cs typeface="Times New Roman" pitchFamily="18" charset="0"/>
              </a:rPr>
              <a:t>18.00 год.</a:t>
            </a:r>
          </a:p>
          <a:p>
            <a:pPr algn="ctr"/>
            <a:r>
              <a:rPr lang="ru-RU" sz="2000" b="1" i="1" dirty="0" smtClean="0">
                <a:latin typeface="Georgia" pitchFamily="18" charset="0"/>
                <a:cs typeface="Times New Roman" pitchFamily="18" charset="0"/>
              </a:rPr>
              <a:t>Без </a:t>
            </a:r>
            <a:r>
              <a:rPr lang="ru-RU" sz="2000" b="1" i="1" dirty="0" smtClean="0">
                <a:latin typeface="Georgia" pitchFamily="18" charset="0"/>
                <a:cs typeface="Times New Roman" pitchFamily="18" charset="0"/>
              </a:rPr>
              <a:t>перерви  </a:t>
            </a:r>
            <a:r>
              <a:rPr lang="ru-RU" sz="2000" b="1" i="1" dirty="0" smtClean="0">
                <a:latin typeface="Georgia" pitchFamily="18" charset="0"/>
                <a:cs typeface="Times New Roman" pitchFamily="18" charset="0"/>
              </a:rPr>
              <a:t>на </a:t>
            </a:r>
            <a:r>
              <a:rPr lang="ru-RU" sz="2000" b="1" i="1" smtClean="0">
                <a:latin typeface="Georgia" pitchFamily="18" charset="0"/>
                <a:cs typeface="Times New Roman" pitchFamily="18" charset="0"/>
              </a:rPr>
              <a:t>обід</a:t>
            </a:r>
            <a:endParaRPr lang="ru-RU" sz="2000" b="1" i="1" dirty="0" smtClean="0"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atin typeface="Georgia" pitchFamily="18" charset="0"/>
                <a:cs typeface="Times New Roman" pitchFamily="18" charset="0"/>
              </a:rPr>
              <a:t> </a:t>
            </a:r>
            <a:endParaRPr lang="uk-UA" sz="2400" b="1" i="1" dirty="0">
              <a:latin typeface="Georgia" pitchFamily="18" charset="0"/>
            </a:endParaRPr>
          </a:p>
        </p:txBody>
      </p:sp>
    </p:spTree>
  </p:cSld>
  <p:clrMapOvr>
    <a:masterClrMapping/>
  </p:clrMapOvr>
  <p:transition spd="med" advClick="0" advTm="13453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Основні </a:t>
            </a:r>
            <a:r>
              <a:rPr lang="uk-UA" sz="44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напрямки</a:t>
            </a:r>
            <a:r>
              <a:rPr lang="uk-UA" sz="4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 роботи бібліотеки:</a:t>
            </a:r>
            <a:endParaRPr lang="uk-UA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Clr>
                <a:schemeClr val="tx1"/>
              </a:buClr>
            </a:pPr>
            <a:r>
              <a:rPr lang="uk-UA" sz="3200" b="1" i="1" dirty="0" smtClean="0">
                <a:latin typeface="Georgia" pitchFamily="18" charset="0"/>
              </a:rPr>
              <a:t>вивчення, збирання та систематизація матеріалів та інформації з  краєзнавства; </a:t>
            </a:r>
          </a:p>
          <a:p>
            <a:pPr>
              <a:buClr>
                <a:schemeClr val="tx1"/>
              </a:buClr>
            </a:pPr>
            <a:r>
              <a:rPr lang="uk-UA" sz="3200" b="1" i="1" dirty="0" smtClean="0">
                <a:latin typeface="Georgia" pitchFamily="18" charset="0"/>
              </a:rPr>
              <a:t>ознайомлення читачів зі сторінками історії, розвитку рідного краю, його етнографічними особливостями;</a:t>
            </a:r>
          </a:p>
          <a:p>
            <a:pPr>
              <a:buClr>
                <a:schemeClr val="tx1"/>
              </a:buClr>
            </a:pPr>
            <a:r>
              <a:rPr lang="ru-RU" sz="3200" b="1" i="1" dirty="0" err="1" smtClean="0">
                <a:latin typeface="Georgia" pitchFamily="18" charset="0"/>
              </a:rPr>
              <a:t>поширення</a:t>
            </a:r>
            <a:r>
              <a:rPr lang="ru-RU" sz="3200" b="1" i="1" dirty="0" smtClean="0">
                <a:latin typeface="Georgia" pitchFamily="18" charset="0"/>
              </a:rPr>
              <a:t> </a:t>
            </a:r>
            <a:r>
              <a:rPr lang="ru-RU" sz="3200" b="1" i="1" dirty="0" err="1" smtClean="0">
                <a:latin typeface="Georgia" pitchFamily="18" charset="0"/>
              </a:rPr>
              <a:t>самобутності</a:t>
            </a:r>
            <a:r>
              <a:rPr lang="ru-RU" sz="3200" b="1" i="1" dirty="0" smtClean="0">
                <a:latin typeface="Georgia" pitchFamily="18" charset="0"/>
              </a:rPr>
              <a:t> </a:t>
            </a:r>
            <a:r>
              <a:rPr lang="ru-RU" sz="3200" b="1" i="1" dirty="0" err="1" smtClean="0">
                <a:latin typeface="Georgia" pitchFamily="18" charset="0"/>
              </a:rPr>
              <a:t>народних</a:t>
            </a:r>
            <a:r>
              <a:rPr lang="ru-RU" sz="3200" b="1" i="1" dirty="0" smtClean="0">
                <a:latin typeface="Georgia" pitchFamily="18" charset="0"/>
              </a:rPr>
              <a:t> </a:t>
            </a:r>
            <a:r>
              <a:rPr lang="ru-RU" sz="3200" b="1" i="1" dirty="0" err="1" smtClean="0">
                <a:latin typeface="Georgia" pitchFamily="18" charset="0"/>
              </a:rPr>
              <a:t>звичаїв</a:t>
            </a:r>
            <a:r>
              <a:rPr lang="ru-RU" sz="3200" b="1" i="1" dirty="0" smtClean="0">
                <a:latin typeface="Georgia" pitchFamily="18" charset="0"/>
              </a:rPr>
              <a:t> та </a:t>
            </a:r>
            <a:r>
              <a:rPr lang="ru-RU" sz="3200" b="1" i="1" dirty="0" err="1" smtClean="0">
                <a:latin typeface="Georgia" pitchFamily="18" charset="0"/>
              </a:rPr>
              <a:t>обрядів</a:t>
            </a:r>
            <a:r>
              <a:rPr lang="ru-RU" sz="3200" b="1" i="1" dirty="0" smtClean="0">
                <a:latin typeface="Georgia" pitchFamily="18" charset="0"/>
              </a:rPr>
              <a:t>;</a:t>
            </a:r>
          </a:p>
          <a:p>
            <a:pPr>
              <a:buClr>
                <a:schemeClr val="tx1"/>
              </a:buClr>
            </a:pPr>
            <a:r>
              <a:rPr lang="uk-UA" sz="3200" b="1" i="1" dirty="0" smtClean="0">
                <a:latin typeface="Georgia" pitchFamily="18" charset="0"/>
              </a:rPr>
              <a:t>робота з громадою; </a:t>
            </a:r>
          </a:p>
          <a:p>
            <a:pPr>
              <a:buClr>
                <a:schemeClr val="tx1"/>
              </a:buClr>
            </a:pPr>
            <a:r>
              <a:rPr lang="uk-UA" sz="3200" b="1" i="1" dirty="0" smtClean="0">
                <a:latin typeface="Georgia" pitchFamily="18" charset="0"/>
              </a:rPr>
              <a:t>популяризація літератури з історії нашої держави та її культури, краєзнавчої літератури; </a:t>
            </a:r>
          </a:p>
          <a:p>
            <a:pPr>
              <a:buClr>
                <a:schemeClr val="tx1"/>
              </a:buClr>
            </a:pPr>
            <a:r>
              <a:rPr lang="uk-UA" sz="3200" b="1" i="1" dirty="0" smtClean="0">
                <a:latin typeface="Georgia" pitchFamily="18" charset="0"/>
              </a:rPr>
              <a:t>патріотичне виховання молоді; </a:t>
            </a:r>
          </a:p>
          <a:p>
            <a:pPr>
              <a:buClr>
                <a:schemeClr val="tx1"/>
              </a:buClr>
            </a:pPr>
            <a:r>
              <a:rPr lang="uk-UA" sz="3200" b="1" i="1" dirty="0" smtClean="0">
                <a:latin typeface="Georgia" pitchFamily="18" charset="0"/>
              </a:rPr>
              <a:t>удосконалення інформаційних послуг бібліотеки; </a:t>
            </a:r>
          </a:p>
          <a:p>
            <a:pPr>
              <a:buClr>
                <a:schemeClr val="tx1"/>
              </a:buClr>
            </a:pPr>
            <a:r>
              <a:rPr lang="uk-UA" sz="3200" b="1" i="1" dirty="0" smtClean="0">
                <a:latin typeface="Georgia" pitchFamily="18" charset="0"/>
              </a:rPr>
              <a:t>допомогу школярам у вивченні і засвоєнні шкільної програми.</a:t>
            </a:r>
          </a:p>
          <a:p>
            <a:endParaRPr lang="uk-UA" sz="3200" b="1" i="1" dirty="0" smtClean="0"/>
          </a:p>
          <a:p>
            <a:pPr>
              <a:buNone/>
            </a:pPr>
            <a:endParaRPr lang="uk-UA" dirty="0"/>
          </a:p>
        </p:txBody>
      </p:sp>
    </p:spTree>
    <p:custDataLst>
      <p:tags r:id="rId1"/>
    </p:custDataLst>
  </p:cSld>
  <p:clrMapOvr>
    <a:masterClrMapping/>
  </p:clrMapOvr>
  <p:transition spd="med" advClick="0" advTm="11422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800" b="1" i="1" dirty="0" smtClean="0">
                <a:latin typeface="Georgia" pitchFamily="18" charset="0"/>
              </a:rPr>
              <a:t>Бібліотека має такі інформаційні ресурси: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9424" y="1772816"/>
            <a:ext cx="500506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dirty="0" smtClean="0"/>
              <a:t> </a:t>
            </a:r>
            <a:r>
              <a:rPr lang="ru-RU" sz="1600" b="1" i="1" dirty="0" smtClean="0">
                <a:latin typeface="Georgia" pitchFamily="18" charset="0"/>
              </a:rPr>
              <a:t>- </a:t>
            </a:r>
            <a:r>
              <a:rPr lang="ru-RU" sz="1600" b="1" i="1" dirty="0" err="1" smtClean="0">
                <a:latin typeface="Georgia" pitchFamily="18" charset="0"/>
              </a:rPr>
              <a:t>універсальний</a:t>
            </a:r>
            <a:r>
              <a:rPr lang="ru-RU" sz="1600" b="1" i="1" dirty="0" smtClean="0">
                <a:latin typeface="Georgia" pitchFamily="18" charset="0"/>
              </a:rPr>
              <a:t> </a:t>
            </a:r>
            <a:r>
              <a:rPr lang="ru-RU" sz="1600" b="1" i="1" dirty="0" err="1" smtClean="0">
                <a:latin typeface="Georgia" pitchFamily="18" charset="0"/>
              </a:rPr>
              <a:t>книжковий</a:t>
            </a:r>
            <a:r>
              <a:rPr lang="ru-RU" sz="1600" b="1" i="1" dirty="0" smtClean="0">
                <a:latin typeface="Georgia" pitchFamily="18" charset="0"/>
              </a:rPr>
              <a:t> фонд; </a:t>
            </a:r>
          </a:p>
          <a:p>
            <a:pPr algn="r">
              <a:spcBef>
                <a:spcPct val="0"/>
              </a:spcBef>
            </a:pPr>
            <a:r>
              <a:rPr lang="ru-RU" sz="1600" b="1" i="1" dirty="0" smtClean="0">
                <a:latin typeface="Georgia" pitchFamily="18" charset="0"/>
              </a:rPr>
              <a:t>- каталоги та картотеки; </a:t>
            </a:r>
          </a:p>
          <a:p>
            <a:pPr algn="r">
              <a:spcBef>
                <a:spcPct val="0"/>
              </a:spcBef>
            </a:pPr>
            <a:r>
              <a:rPr lang="ru-RU" sz="1600" b="1" i="1" dirty="0" smtClean="0">
                <a:latin typeface="Georgia" pitchFamily="18" charset="0"/>
              </a:rPr>
              <a:t>- широкий спектр </a:t>
            </a:r>
            <a:r>
              <a:rPr lang="ru-RU" sz="1600" b="1" i="1" dirty="0" err="1" smtClean="0">
                <a:latin typeface="Georgia" pitchFamily="18" charset="0"/>
              </a:rPr>
              <a:t>періодичних</a:t>
            </a:r>
            <a:r>
              <a:rPr lang="ru-RU" sz="1600" b="1" i="1" dirty="0" smtClean="0">
                <a:latin typeface="Georgia" pitchFamily="18" charset="0"/>
              </a:rPr>
              <a:t> </a:t>
            </a:r>
            <a:r>
              <a:rPr lang="ru-RU" sz="1600" b="1" i="1" dirty="0" err="1" smtClean="0">
                <a:latin typeface="Georgia" pitchFamily="18" charset="0"/>
              </a:rPr>
              <a:t>видань</a:t>
            </a:r>
            <a:r>
              <a:rPr lang="ru-RU" sz="1600" b="1" i="1" dirty="0" smtClean="0">
                <a:latin typeface="Georgia" pitchFamily="18" charset="0"/>
              </a:rPr>
              <a:t>; </a:t>
            </a:r>
          </a:p>
          <a:p>
            <a:pPr algn="r">
              <a:spcBef>
                <a:spcPct val="0"/>
              </a:spcBef>
            </a:pPr>
            <a:r>
              <a:rPr lang="ru-RU" sz="1600" b="1" i="1" dirty="0" smtClean="0">
                <a:latin typeface="Georgia" pitchFamily="18" charset="0"/>
              </a:rPr>
              <a:t>- </a:t>
            </a:r>
            <a:r>
              <a:rPr lang="ru-RU" sz="1600" b="1" i="1" dirty="0" err="1" smtClean="0">
                <a:latin typeface="Georgia" pitchFamily="18" charset="0"/>
              </a:rPr>
              <a:t>Інтернет</a:t>
            </a:r>
            <a:r>
              <a:rPr lang="ru-RU" sz="1600" b="1" i="1" dirty="0" smtClean="0">
                <a:latin typeface="Georgia" pitchFamily="18" charset="0"/>
              </a:rPr>
              <a:t>, зона </a:t>
            </a:r>
            <a:r>
              <a:rPr lang="en-US" sz="1600" b="1" i="1" dirty="0" smtClean="0">
                <a:latin typeface="Georgia" pitchFamily="18" charset="0"/>
              </a:rPr>
              <a:t>W</a:t>
            </a:r>
            <a:r>
              <a:rPr lang="ru-RU" sz="1600" b="1" i="1" dirty="0" err="1" smtClean="0">
                <a:latin typeface="Georgia" pitchFamily="18" charset="0"/>
              </a:rPr>
              <a:t>і</a:t>
            </a:r>
            <a:r>
              <a:rPr lang="ru-RU" sz="1600" b="1" i="1" dirty="0" smtClean="0">
                <a:latin typeface="Georgia" pitchFamily="18" charset="0"/>
              </a:rPr>
              <a:t>-</a:t>
            </a:r>
            <a:r>
              <a:rPr lang="en-US" sz="1600" b="1" i="1" dirty="0" smtClean="0">
                <a:latin typeface="Georgia" pitchFamily="18" charset="0"/>
              </a:rPr>
              <a:t>F</a:t>
            </a:r>
            <a:r>
              <a:rPr lang="ru-RU" sz="1600" b="1" i="1" dirty="0" err="1" smtClean="0">
                <a:latin typeface="Georgia" pitchFamily="18" charset="0"/>
              </a:rPr>
              <a:t>і</a:t>
            </a:r>
            <a:r>
              <a:rPr lang="ru-RU" sz="1600" b="1" i="1" dirty="0" smtClean="0">
                <a:latin typeface="Georgia" pitchFamily="18" charset="0"/>
              </a:rPr>
              <a:t>, </a:t>
            </a:r>
            <a:r>
              <a:rPr lang="uk-UA" sz="1600" b="1" i="1" dirty="0" smtClean="0">
                <a:latin typeface="Georgia" pitchFamily="18" charset="0"/>
                <a:cs typeface="Times New Roman" pitchFamily="18" charset="0"/>
              </a:rPr>
              <a:t>програма </a:t>
            </a:r>
            <a:r>
              <a:rPr lang="uk-UA" sz="1600" b="1" i="1" dirty="0" err="1" smtClean="0">
                <a:latin typeface="Georgia" pitchFamily="18" charset="0"/>
                <a:cs typeface="Times New Roman" pitchFamily="18" charset="0"/>
              </a:rPr>
              <a:t>Скайп</a:t>
            </a:r>
            <a:r>
              <a:rPr lang="uk-UA" sz="1600" b="1" i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600" b="1" i="1" dirty="0" err="1" smtClean="0">
                <a:latin typeface="Georgia" pitchFamily="18" charset="0"/>
              </a:rPr>
              <a:t>електронна</a:t>
            </a:r>
            <a:r>
              <a:rPr lang="ru-RU" sz="1600" b="1" i="1" dirty="0" smtClean="0">
                <a:latin typeface="Georgia" pitchFamily="18" charset="0"/>
              </a:rPr>
              <a:t> </a:t>
            </a:r>
            <a:r>
              <a:rPr lang="ru-RU" sz="1600" b="1" i="1" dirty="0" err="1" smtClean="0">
                <a:latin typeface="Georgia" pitchFamily="18" charset="0"/>
              </a:rPr>
              <a:t>пошта</a:t>
            </a:r>
            <a:r>
              <a:rPr lang="ru-RU" sz="1600" b="1" i="1" dirty="0" smtClean="0">
                <a:latin typeface="Georgia" pitchFamily="18" charset="0"/>
              </a:rPr>
              <a:t>; </a:t>
            </a:r>
          </a:p>
          <a:p>
            <a:pPr algn="r">
              <a:spcBef>
                <a:spcPct val="0"/>
              </a:spcBef>
            </a:pPr>
            <a:r>
              <a:rPr lang="ru-RU" sz="1600" b="1" i="1" dirty="0" smtClean="0">
                <a:latin typeface="Georgia" pitchFamily="18" charset="0"/>
              </a:rPr>
              <a:t>- </a:t>
            </a:r>
            <a:r>
              <a:rPr lang="ru-RU" sz="1600" b="1" i="1" dirty="0" err="1" smtClean="0">
                <a:latin typeface="Georgia" pitchFamily="18" charset="0"/>
              </a:rPr>
              <a:t>інформаційний</a:t>
            </a:r>
            <a:r>
              <a:rPr lang="ru-RU" sz="1600" b="1" i="1" dirty="0" smtClean="0">
                <a:latin typeface="Georgia" pitchFamily="18" charset="0"/>
              </a:rPr>
              <a:t> центр </a:t>
            </a:r>
            <a:r>
              <a:rPr lang="ru-RU" sz="1600" b="1" i="1" dirty="0" err="1" smtClean="0">
                <a:latin typeface="Georgia" pitchFamily="18" charset="0"/>
              </a:rPr>
              <a:t>з</a:t>
            </a:r>
            <a:r>
              <a:rPr lang="ru-RU" sz="1600" b="1" i="1" dirty="0" smtClean="0">
                <a:latin typeface="Georgia" pitchFamily="18" charset="0"/>
              </a:rPr>
              <a:t> </a:t>
            </a:r>
            <a:r>
              <a:rPr lang="ru-RU" sz="1600" b="1" i="1" dirty="0" err="1" smtClean="0">
                <a:latin typeface="Georgia" pitchFamily="18" charset="0"/>
              </a:rPr>
              <a:t>питань</a:t>
            </a:r>
            <a:r>
              <a:rPr lang="ru-RU" sz="1600" b="1" i="1" dirty="0" smtClean="0">
                <a:latin typeface="Georgia" pitchFamily="18" charset="0"/>
              </a:rPr>
              <a:t> </a:t>
            </a:r>
          </a:p>
          <a:p>
            <a:pPr algn="r">
              <a:spcBef>
                <a:spcPct val="0"/>
              </a:spcBef>
            </a:pPr>
            <a:r>
              <a:rPr lang="ru-RU" sz="1600" b="1" i="1" dirty="0" err="1" smtClean="0">
                <a:latin typeface="Georgia" pitchFamily="18" charset="0"/>
              </a:rPr>
              <a:t>місцевого</a:t>
            </a:r>
            <a:r>
              <a:rPr lang="ru-RU" sz="1600" b="1" i="1" dirty="0" smtClean="0">
                <a:latin typeface="Georgia" pitchFamily="18" charset="0"/>
              </a:rPr>
              <a:t> </a:t>
            </a:r>
            <a:r>
              <a:rPr lang="ru-RU" sz="1600" b="1" i="1" dirty="0" err="1" smtClean="0">
                <a:latin typeface="Georgia" pitchFamily="18" charset="0"/>
              </a:rPr>
              <a:t>самоврядування</a:t>
            </a:r>
            <a:r>
              <a:rPr lang="ru-RU" sz="1600" b="1" i="1" dirty="0" smtClean="0">
                <a:latin typeface="Georgia" pitchFamily="18" charset="0"/>
              </a:rPr>
              <a:t>.</a:t>
            </a:r>
            <a:endParaRPr lang="uk-UA" sz="1600" b="1" i="1" dirty="0" smtClean="0">
              <a:latin typeface="Georgia" pitchFamily="18" charset="0"/>
            </a:endParaRPr>
          </a:p>
        </p:txBody>
      </p:sp>
      <p:pic>
        <p:nvPicPr>
          <p:cNvPr id="5" name="Picture 2" descr="D:\Мої докум\Фотографії\НАША БІБЛІОТЕКА\DSCF08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89040"/>
            <a:ext cx="3960440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User1\Desktop\P91648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916832"/>
            <a:ext cx="3370414" cy="44942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med" advClick="0" advTm="968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19256" cy="936104"/>
          </a:xfrm>
        </p:spPr>
        <p:txBody>
          <a:bodyPr>
            <a:normAutofit/>
          </a:bodyPr>
          <a:lstStyle/>
          <a:p>
            <a:pPr algn="ctr"/>
            <a:r>
              <a:rPr lang="uk-UA" sz="40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Куточок народознавства</a:t>
            </a:r>
            <a:endParaRPr lang="uk-UA" sz="4000" dirty="0"/>
          </a:p>
        </p:txBody>
      </p:sp>
      <p:pic>
        <p:nvPicPr>
          <p:cNvPr id="3" name="Picture 4" descr="DSC080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3528392" cy="2530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6" descr="DSC063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196752"/>
            <a:ext cx="2880320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D:\Мої докум\Фотографії\Святкування  1005 Степаня\IMG_08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077072"/>
            <a:ext cx="3600399" cy="2604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med" advClick="0" advTm="10967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424936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В бібліотеці діє                                         музейна експозиція </a:t>
            </a:r>
            <a:br>
              <a:rPr lang="uk-UA" sz="36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</a:br>
            <a:r>
              <a:rPr lang="uk-UA" sz="3600" b="1" i="1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“Імена</a:t>
            </a:r>
            <a:r>
              <a:rPr lang="uk-UA" sz="36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 в історії </a:t>
            </a:r>
            <a:r>
              <a:rPr lang="uk-UA" sz="3600" b="1" i="1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Степаня</a:t>
            </a:r>
            <a:r>
              <a:rPr lang="uk-UA" sz="3600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”</a:t>
            </a:r>
            <a:r>
              <a:rPr lang="uk-UA" sz="48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/>
            </a:r>
            <a:br>
              <a:rPr lang="uk-UA" sz="48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</a:br>
            <a:endParaRPr lang="uk-UA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154" y="1719163"/>
            <a:ext cx="3564632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49048">
            <a:off x="238090" y="4244811"/>
            <a:ext cx="4032448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3" descr="D:\Мої докум\Фотографії\Муз.експоз. Степань\DSC064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4222">
            <a:off x="4990330" y="1788643"/>
            <a:ext cx="3528392" cy="2390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0" descr="DSC064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81334">
            <a:off x="4893278" y="4226172"/>
            <a:ext cx="4087688" cy="2478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med" advClick="0" advTm="11298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470648" cy="1012656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Центр  обслуговування  громадян електронною інформацію надає такі послуги:</a:t>
            </a:r>
            <a:endParaRPr lang="uk-UA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628800"/>
            <a:ext cx="4752528" cy="2059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пошук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мережі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Інтернет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sz="1600" b="1" i="1" dirty="0" smtClean="0">
                <a:latin typeface="Georgia" pitchFamily="18" charset="0"/>
              </a:rPr>
              <a:t> зона </a:t>
            </a:r>
            <a:r>
              <a:rPr lang="en-US" sz="1600" b="1" i="1" dirty="0" smtClean="0">
                <a:latin typeface="Georgia" pitchFamily="18" charset="0"/>
              </a:rPr>
              <a:t>W</a:t>
            </a:r>
            <a:r>
              <a:rPr lang="ru-RU" sz="1600" b="1" i="1" dirty="0" err="1" smtClean="0">
                <a:latin typeface="Georgia" pitchFamily="18" charset="0"/>
              </a:rPr>
              <a:t>і</a:t>
            </a:r>
            <a:r>
              <a:rPr lang="ru-RU" sz="1600" b="1" i="1" dirty="0" smtClean="0">
                <a:latin typeface="Georgia" pitchFamily="18" charset="0"/>
              </a:rPr>
              <a:t>-</a:t>
            </a:r>
            <a:r>
              <a:rPr lang="en-US" sz="1600" b="1" i="1" dirty="0" smtClean="0">
                <a:latin typeface="Georgia" pitchFamily="18" charset="0"/>
              </a:rPr>
              <a:t>F</a:t>
            </a:r>
            <a:r>
              <a:rPr lang="ru-RU" sz="1600" b="1" i="1" dirty="0" err="1" smtClean="0">
                <a:latin typeface="Georgia" pitchFamily="18" charset="0"/>
              </a:rPr>
              <a:t>і</a:t>
            </a:r>
            <a:r>
              <a:rPr lang="ru-RU" sz="1600" b="1" i="1" dirty="0" smtClean="0">
                <a:latin typeface="Georgia" pitchFamily="18" charset="0"/>
              </a:rPr>
              <a:t>, </a:t>
            </a:r>
            <a:r>
              <a:rPr lang="uk-UA" sz="1600" b="1" i="1" dirty="0" smtClean="0">
                <a:latin typeface="Georgia" pitchFamily="18" charset="0"/>
                <a:cs typeface="Times New Roman" pitchFamily="18" charset="0"/>
              </a:rPr>
              <a:t>програма </a:t>
            </a:r>
            <a:r>
              <a:rPr lang="uk-UA" sz="1600" b="1" i="1" dirty="0" err="1" smtClean="0">
                <a:latin typeface="Georgia" pitchFamily="18" charset="0"/>
                <a:cs typeface="Times New Roman" pitchFamily="18" charset="0"/>
              </a:rPr>
              <a:t>Скайп</a:t>
            </a: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друк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рефератів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курсових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комп’ютерний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набір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сканування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та                           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копіювання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документів;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користування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електронною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поштою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запис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інформації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ізні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носії інформації;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спілкуватися в програмі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Скайп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i="1" dirty="0" smtClean="0">
                <a:latin typeface="Georgia" pitchFamily="18" charset="0"/>
              </a:rPr>
              <a:t> 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D:\Таня різне\Роздрукувати Таня\_MG_8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556792"/>
            <a:ext cx="3200400" cy="2362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D:\Мої докум\Фотографії\Презентація Шевченко і Рівнен\P11404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61048"/>
            <a:ext cx="4320480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1" descr="H:\DCIM\100OLYMP\P70546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149080"/>
            <a:ext cx="3240360" cy="24590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med" advClick="0" advTm="954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Мої докум\Фотографії\Надвечіря 5 років\DSCN0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509120"/>
            <a:ext cx="3131840" cy="2204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D:\Мої докум\Фотографії\Громадські обговорення Степань\DSC064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509120"/>
            <a:ext cx="3154927" cy="2204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470648" cy="1152128"/>
          </a:xfrm>
        </p:spPr>
        <p:txBody>
          <a:bodyPr>
            <a:noAutofit/>
          </a:bodyPr>
          <a:lstStyle/>
          <a:p>
            <a:pPr algn="ctr"/>
            <a:r>
              <a:rPr lang="uk-UA" sz="32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Бібліотека  - центр суспільного життя  селищної громади</a:t>
            </a:r>
            <a:endParaRPr lang="uk-UA" sz="3200" dirty="0"/>
          </a:p>
        </p:txBody>
      </p:sp>
      <p:pic>
        <p:nvPicPr>
          <p:cNvPr id="3" name="Picture 5" descr="D:\Мої докум\Фотографії\Афган фото 2017\P21541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628800"/>
            <a:ext cx="3646424" cy="23176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D:\Мої докум\Фотографії\P50845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1628800"/>
            <a:ext cx="3240360" cy="2430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med" advClick="0" advTm="10375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70648" cy="1224136"/>
          </a:xfrm>
        </p:spPr>
        <p:txBody>
          <a:bodyPr>
            <a:normAutofit/>
          </a:bodyPr>
          <a:lstStyle/>
          <a:p>
            <a:pPr algn="ctr"/>
            <a:r>
              <a:rPr lang="uk-UA" sz="32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Засідання літературно-музичної вітальні </a:t>
            </a:r>
            <a:r>
              <a:rPr lang="uk-UA" sz="3200" b="1" i="1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“Світлиця”</a:t>
            </a:r>
            <a:endParaRPr lang="uk-UA" sz="3200" dirty="0"/>
          </a:p>
        </p:txBody>
      </p:sp>
      <p:pic>
        <p:nvPicPr>
          <p:cNvPr id="3" name="Picture 2" descr="D:\Мої докум\Фотографії\Варвари\IMG_9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3810000" cy="25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5" descr="D:\Мої докум\Фотографії\Варвари 2016\IMG_89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340768"/>
            <a:ext cx="3810000" cy="25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7" descr="D:\Мої докум\Фотографії\Варвари 2016\PC1739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221088"/>
            <a:ext cx="3810000" cy="25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D:\Мої докум\Фотографії\Варвари 2016\PC1738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221088"/>
            <a:ext cx="3803848" cy="248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med" advClick="0" advTm="11203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75240" cy="1300688"/>
          </a:xfrm>
        </p:spPr>
        <p:txBody>
          <a:bodyPr>
            <a:noAutofit/>
          </a:bodyPr>
          <a:lstStyle/>
          <a:p>
            <a:pPr algn="ctr"/>
            <a:r>
              <a:rPr lang="uk-UA" sz="36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Georgia" pitchFamily="18" charset="0"/>
              </a:rPr>
              <a:t>Проводяться зустрічі з письменниками</a:t>
            </a:r>
            <a:endParaRPr lang="uk-UA" sz="3600" dirty="0"/>
          </a:p>
        </p:txBody>
      </p:sp>
      <p:pic>
        <p:nvPicPr>
          <p:cNvPr id="3" name="Picture 5" descr="Изображение 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3816424" cy="24647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6" descr="Изображение 0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484784"/>
            <a:ext cx="4320480" cy="24802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7630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51520" y="4149080"/>
            <a:ext cx="4176464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 descr="фото бібліотека 00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221088"/>
            <a:ext cx="4248472" cy="25176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p:transition spd="med" advClick="0" advTm="940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|1|1.3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|1.4|1.3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3|2.2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1|1|1.2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5|1.2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0.8|0.8|0.9|1.2|1|0.9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|1.1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5|1.4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5|1|0.9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4|1.5|1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1|1.8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6|0.7|0.8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|0.8|1|0.9"/>
</p:tagLst>
</file>

<file path=ppt/theme/theme1.xml><?xml version="1.0" encoding="utf-8"?>
<a:theme xmlns:a="http://schemas.openxmlformats.org/drawingml/2006/main" name="Техническ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717</TotalTime>
  <Words>355</Words>
  <Application>Microsoft Office PowerPoint</Application>
  <PresentationFormat>Екран (4:3)</PresentationFormat>
  <Paragraphs>54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18" baseType="lpstr">
      <vt:lpstr>Техническая</vt:lpstr>
      <vt:lpstr>Вас вітає Степанська  публічна бібліотека</vt:lpstr>
      <vt:lpstr>Основні напрямки роботи бібліотеки:</vt:lpstr>
      <vt:lpstr>Бібліотека має такі інформаційні ресурси:</vt:lpstr>
      <vt:lpstr>Куточок народознавства</vt:lpstr>
      <vt:lpstr>В бібліотеці діє                                         музейна експозиція  “Імена в історії Степаня” </vt:lpstr>
      <vt:lpstr>Центр  обслуговування  громадян електронною інформацію надає такі послуги:</vt:lpstr>
      <vt:lpstr>Бібліотека  - центр суспільного життя  селищної громади</vt:lpstr>
      <vt:lpstr>Засідання літературно-музичної вітальні “Світлиця”</vt:lpstr>
      <vt:lpstr>Проводяться зустрічі з письменниками</vt:lpstr>
      <vt:lpstr>Зустрічі із учасниками АТО та бойових дій в Афганістані </vt:lpstr>
      <vt:lpstr>Зустріч з художником іконописцем Катериною Ширко</vt:lpstr>
      <vt:lpstr>Робота з молоддю</vt:lpstr>
      <vt:lpstr>Для наймолодших відвідувачів працює бібліокафе                                        “Книжкова смакота”</vt:lpstr>
      <vt:lpstr>Літня тераса</vt:lpstr>
      <vt:lpstr>Туристичними стежками Степанщини</vt:lpstr>
      <vt:lpstr>Наші читачі – переможці районного конкурсу                      “Читач року”</vt:lpstr>
      <vt:lpstr>Шановні користувачі!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Бібліотека має такі інформаційні ресурси</dc:title>
  <dc:creator>User1</dc:creator>
  <cp:lastModifiedBy>admin</cp:lastModifiedBy>
  <cp:revision>66</cp:revision>
  <dcterms:created xsi:type="dcterms:W3CDTF">2017-09-15T10:51:52Z</dcterms:created>
  <dcterms:modified xsi:type="dcterms:W3CDTF">2017-09-18T08:53:03Z</dcterms:modified>
</cp:coreProperties>
</file>